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2" r:id="rId2"/>
  </p:sldMasterIdLst>
  <p:notesMasterIdLst>
    <p:notesMasterId r:id="rId16"/>
  </p:notesMasterIdLst>
  <p:sldIdLst>
    <p:sldId id="268" r:id="rId3"/>
    <p:sldId id="298" r:id="rId4"/>
    <p:sldId id="319" r:id="rId5"/>
    <p:sldId id="312" r:id="rId6"/>
    <p:sldId id="303" r:id="rId7"/>
    <p:sldId id="304" r:id="rId8"/>
    <p:sldId id="314" r:id="rId9"/>
    <p:sldId id="305" r:id="rId10"/>
    <p:sldId id="317" r:id="rId11"/>
    <p:sldId id="318" r:id="rId12"/>
    <p:sldId id="292" r:id="rId13"/>
    <p:sldId id="293" r:id="rId14"/>
    <p:sldId id="320" r:id="rId15"/>
  </p:sldIdLst>
  <p:sldSz cx="12192000" cy="6858000"/>
  <p:notesSz cx="6858000" cy="9144000"/>
  <p:custDataLst>
    <p:tags r:id="rId1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nette.Cindy-Lynn" initials="F" lastIdx="1" clrIdx="0">
    <p:extLst>
      <p:ext uri="{19B8F6BF-5375-455C-9EA6-DF929625EA0E}">
        <p15:presenceInfo xmlns:p15="http://schemas.microsoft.com/office/powerpoint/2012/main" userId="S-1-5-21-979576131-968589234-114761717-14121" providerId="AD"/>
      </p:ext>
    </p:extLst>
  </p:cmAuthor>
  <p:cmAuthor id="3" name="Brooks.Hariana" initials="B" lastIdx="1" clrIdx="1">
    <p:extLst>
      <p:ext uri="{19B8F6BF-5375-455C-9EA6-DF929625EA0E}">
        <p15:presenceInfo xmlns:p15="http://schemas.microsoft.com/office/powerpoint/2012/main" userId="S-1-5-21-979576131-968589234-114761717-13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1" autoAdjust="0"/>
    <p:restoredTop sz="16268" autoAdjust="0"/>
  </p:normalViewPr>
  <p:slideViewPr>
    <p:cSldViewPr snapToGrid="0">
      <p:cViewPr varScale="1">
        <p:scale>
          <a:sx n="113" d="100"/>
          <a:sy n="113" d="100"/>
        </p:scale>
        <p:origin x="21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www.canada.ca/en/immigration-refugees-citizenship/services/come-canada-tool.html" TargetMode="External"/><Relationship Id="rId7" Type="http://schemas.openxmlformats.org/officeDocument/2006/relationships/image" Target="../media/image16.png"/><Relationship Id="rId2" Type="http://schemas.openxmlformats.org/officeDocument/2006/relationships/hyperlink" Target="https://www.canada.ca/en/immigration-refugees-citizenship/campaigns/hire-immigrants/infosheets.html" TargetMode="External"/><Relationship Id="rId1" Type="http://schemas.openxmlformats.org/officeDocument/2006/relationships/hyperlink" Target="http://www.canada.ca/hire-immigrants"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canada.ca/en/immigration-refugees-citizenship/campaigns/hire-immigrants/infosheets.html" TargetMode="Externa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hyperlink" Target="http://www.canada.ca/hire-immigrants" TargetMode="External"/><Relationship Id="rId6" Type="http://schemas.openxmlformats.org/officeDocument/2006/relationships/image" Target="../media/image15.png"/><Relationship Id="rId5" Type="http://schemas.openxmlformats.org/officeDocument/2006/relationships/hyperlink" Target="https://www.canada.ca/en/immigration-refugees-citizenship/services/come-canada-tool.html" TargetMode="External"/><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7D5A5-1579-42F3-B746-BBD1DE347909}" type="doc">
      <dgm:prSet loTypeId="urn:microsoft.com/office/officeart/2005/8/layout/vList3" loCatId="list" qsTypeId="urn:microsoft.com/office/officeart/2005/8/quickstyle/simple1" qsCatId="simple" csTypeId="urn:microsoft.com/office/officeart/2005/8/colors/accent1_2" csCatId="accent1" phldr="1"/>
      <dgm:spPr/>
    </dgm:pt>
    <dgm:pt modelId="{D5FD49A8-1A3F-420C-8ED7-5235A1FD270A}">
      <dgm:prSet phldrT="[Text]" custT="1"/>
      <dgm:spPr>
        <a:noFill/>
        <a:ln>
          <a:solidFill>
            <a:schemeClr val="tx2"/>
          </a:solidFill>
        </a:ln>
      </dgm:spPr>
      <dgm:t>
        <a:bodyPr/>
        <a:lstStyle/>
        <a:p>
          <a:pPr algn="l"/>
          <a:r>
            <a:rPr lang="en-US" sz="1900" dirty="0">
              <a:hlinkClick xmlns:r="http://schemas.openxmlformats.org/officeDocument/2006/relationships" r:id="rId1"/>
            </a:rPr>
            <a:t>canada.ca/hire-immigrants  </a:t>
          </a:r>
          <a:endParaRPr lang="en-CA" sz="1900" dirty="0"/>
        </a:p>
      </dgm:t>
    </dgm:pt>
    <dgm:pt modelId="{F983C1BE-EE3C-489F-B1FF-3CC675624C90}" type="parTrans" cxnId="{88A10E63-DC52-4360-A2B1-1A7632155669}">
      <dgm:prSet/>
      <dgm:spPr/>
      <dgm:t>
        <a:bodyPr/>
        <a:lstStyle/>
        <a:p>
          <a:pPr algn="l"/>
          <a:endParaRPr lang="en-CA" sz="1900"/>
        </a:p>
      </dgm:t>
    </dgm:pt>
    <dgm:pt modelId="{4FD6E5AC-BDF5-4E7F-A679-F4B09709F359}" type="sibTrans" cxnId="{88A10E63-DC52-4360-A2B1-1A7632155669}">
      <dgm:prSet/>
      <dgm:spPr/>
      <dgm:t>
        <a:bodyPr/>
        <a:lstStyle/>
        <a:p>
          <a:pPr algn="l"/>
          <a:endParaRPr lang="en-CA" sz="1900"/>
        </a:p>
      </dgm:t>
    </dgm:pt>
    <dgm:pt modelId="{698F34DF-CE3F-4BF1-95C4-C7F017982DA8}">
      <dgm:prSet phldrT="[Text]" custT="1"/>
      <dgm:spPr>
        <a:noFill/>
        <a:ln>
          <a:solidFill>
            <a:schemeClr val="tx2"/>
          </a:solidFill>
        </a:ln>
      </dgm:spPr>
      <dgm:t>
        <a:bodyPr/>
        <a:lstStyle/>
        <a:p>
          <a:pPr algn="l"/>
          <a:r>
            <a:rPr lang="en-CA" sz="1900" dirty="0" err="1">
              <a:hlinkClick xmlns:r="http://schemas.openxmlformats.org/officeDocument/2006/relationships" r:id="rId2"/>
            </a:rPr>
            <a:t>Infosheets</a:t>
          </a:r>
          <a:r>
            <a:rPr lang="en-CA" sz="1900" dirty="0">
              <a:hlinkClick xmlns:r="http://schemas.openxmlformats.org/officeDocument/2006/relationships" r:id="" action="ppaction://noaction"/>
            </a:rPr>
            <a:t> - Canada's economic </a:t>
          </a:r>
        </a:p>
        <a:p>
          <a:pPr algn="l"/>
          <a:r>
            <a:rPr lang="en-CA" sz="1900" dirty="0">
              <a:hlinkClick xmlns:r="http://schemas.openxmlformats.org/officeDocument/2006/relationships" r:id="" action="ppaction://noaction"/>
            </a:rPr>
            <a:t>immigration programs</a:t>
          </a:r>
          <a:endParaRPr lang="en-CA" sz="1900" dirty="0"/>
        </a:p>
      </dgm:t>
    </dgm:pt>
    <dgm:pt modelId="{69DE361F-6D9B-40A0-8725-0E4EAB3B9A20}" type="parTrans" cxnId="{43B2342F-BA10-49BB-9CCF-8922F8002722}">
      <dgm:prSet/>
      <dgm:spPr/>
      <dgm:t>
        <a:bodyPr/>
        <a:lstStyle/>
        <a:p>
          <a:pPr algn="l"/>
          <a:endParaRPr lang="en-CA" sz="1900"/>
        </a:p>
      </dgm:t>
    </dgm:pt>
    <dgm:pt modelId="{D685B6C6-CCA9-4A2B-91ED-96276FEB9425}" type="sibTrans" cxnId="{43B2342F-BA10-49BB-9CCF-8922F8002722}">
      <dgm:prSet/>
      <dgm:spPr/>
      <dgm:t>
        <a:bodyPr/>
        <a:lstStyle/>
        <a:p>
          <a:pPr algn="l"/>
          <a:endParaRPr lang="en-CA" sz="1900"/>
        </a:p>
      </dgm:t>
    </dgm:pt>
    <dgm:pt modelId="{CA46DFA5-BF4C-4A2F-A1B8-E9BC89D40796}">
      <dgm:prSet phldrT="[Text]" custT="1"/>
      <dgm:spPr>
        <a:noFill/>
        <a:ln>
          <a:solidFill>
            <a:schemeClr val="tx2"/>
          </a:solidFill>
        </a:ln>
      </dgm:spPr>
      <dgm:t>
        <a:bodyPr/>
        <a:lstStyle/>
        <a:p>
          <a:pPr algn="l"/>
          <a:r>
            <a:rPr lang="en-CA" sz="1900" dirty="0">
              <a:hlinkClick xmlns:r="http://schemas.openxmlformats.org/officeDocument/2006/relationships" r:id="" action="ppaction://noaction"/>
            </a:rPr>
            <a:t>Employer’s Roadmap to hiring and </a:t>
          </a:r>
        </a:p>
        <a:p>
          <a:pPr algn="l"/>
          <a:r>
            <a:rPr lang="en-CA" sz="1900" dirty="0">
              <a:hlinkClick xmlns:r="http://schemas.openxmlformats.org/officeDocument/2006/relationships" r:id="" action="ppaction://noaction"/>
            </a:rPr>
            <a:t>retaining internationally trained workers</a:t>
          </a:r>
          <a:endParaRPr lang="en-CA" sz="1900" dirty="0"/>
        </a:p>
      </dgm:t>
    </dgm:pt>
    <dgm:pt modelId="{90048B74-D7E3-468F-B23C-8015A7C0F5E9}" type="parTrans" cxnId="{C488E6CB-668D-48C9-8447-A0A009E3BD92}">
      <dgm:prSet/>
      <dgm:spPr/>
      <dgm:t>
        <a:bodyPr/>
        <a:lstStyle/>
        <a:p>
          <a:pPr algn="l"/>
          <a:endParaRPr lang="en-CA" sz="1900"/>
        </a:p>
      </dgm:t>
    </dgm:pt>
    <dgm:pt modelId="{74051648-ACF4-4D29-8119-8741B84C13B1}" type="sibTrans" cxnId="{C488E6CB-668D-48C9-8447-A0A009E3BD92}">
      <dgm:prSet/>
      <dgm:spPr/>
      <dgm:t>
        <a:bodyPr/>
        <a:lstStyle/>
        <a:p>
          <a:pPr algn="l"/>
          <a:endParaRPr lang="en-CA" sz="1900"/>
        </a:p>
      </dgm:t>
    </dgm:pt>
    <dgm:pt modelId="{BECB937E-4DDD-4C85-8882-7670536946FE}">
      <dgm:prSet phldrT="[Text]" custT="1"/>
      <dgm:spPr>
        <a:noFill/>
        <a:ln>
          <a:solidFill>
            <a:schemeClr val="tx2"/>
          </a:solidFill>
        </a:ln>
      </dgm:spPr>
      <dgm:t>
        <a:bodyPr/>
        <a:lstStyle/>
        <a:p>
          <a:pPr algn="l"/>
          <a:r>
            <a:rPr lang="en-US" sz="1900" b="0" i="0" dirty="0">
              <a:solidFill>
                <a:schemeClr val="accent1"/>
              </a:solidFill>
              <a:hlinkClick xmlns:r="http://schemas.openxmlformats.org/officeDocument/2006/relationships" r:id="" action="ppaction://noaction"/>
            </a:rPr>
            <a:t>Find the information you’re looking for on </a:t>
          </a:r>
        </a:p>
        <a:p>
          <a:pPr algn="l"/>
          <a:r>
            <a:rPr lang="en-US" sz="1900" b="0" i="0" dirty="0">
              <a:solidFill>
                <a:schemeClr val="accent1"/>
              </a:solidFill>
              <a:hlinkClick xmlns:r="http://schemas.openxmlformats.org/officeDocument/2006/relationships" r:id="" action="ppaction://noaction"/>
            </a:rPr>
            <a:t>our website by using our new employer tool</a:t>
          </a:r>
          <a:endParaRPr lang="en-CA" sz="1900" b="0" i="0" dirty="0">
            <a:solidFill>
              <a:schemeClr val="accent1"/>
            </a:solidFill>
          </a:endParaRPr>
        </a:p>
      </dgm:t>
    </dgm:pt>
    <dgm:pt modelId="{E33AA3FB-6CF4-4212-B884-BDF899398185}" type="parTrans" cxnId="{86E57D45-C6FA-4618-A898-960208031F68}">
      <dgm:prSet/>
      <dgm:spPr/>
      <dgm:t>
        <a:bodyPr/>
        <a:lstStyle/>
        <a:p>
          <a:pPr algn="l"/>
          <a:endParaRPr lang="en-US"/>
        </a:p>
      </dgm:t>
    </dgm:pt>
    <dgm:pt modelId="{D4F877F0-7859-47D1-8E8B-D664ECE0F959}" type="sibTrans" cxnId="{86E57D45-C6FA-4618-A898-960208031F68}">
      <dgm:prSet/>
      <dgm:spPr/>
      <dgm:t>
        <a:bodyPr/>
        <a:lstStyle/>
        <a:p>
          <a:pPr algn="l"/>
          <a:endParaRPr lang="en-US"/>
        </a:p>
      </dgm:t>
    </dgm:pt>
    <dgm:pt modelId="{EA8E04E2-744F-4F10-908E-D68421097CB0}">
      <dgm:prSet phldrT="[Text]" custT="1"/>
      <dgm:spPr>
        <a:noFill/>
        <a:ln>
          <a:solidFill>
            <a:schemeClr val="tx2"/>
          </a:solidFill>
        </a:ln>
      </dgm:spPr>
      <dgm:t>
        <a:bodyPr/>
        <a:lstStyle/>
        <a:p>
          <a:pPr algn="l"/>
          <a:r>
            <a:rPr lang="en-CA" sz="1800" dirty="0">
              <a:hlinkClick xmlns:r="http://schemas.openxmlformats.org/officeDocument/2006/relationships" r:id="rId3"/>
            </a:rPr>
            <a:t>Come to Canada Tool</a:t>
          </a:r>
          <a:endParaRPr lang="en-CA" sz="1800" dirty="0"/>
        </a:p>
      </dgm:t>
    </dgm:pt>
    <dgm:pt modelId="{CC30FC2B-453C-4268-A312-8B8E7085EB8D}" type="parTrans" cxnId="{D767511F-E946-489C-8654-EEF433B08C04}">
      <dgm:prSet/>
      <dgm:spPr/>
      <dgm:t>
        <a:bodyPr/>
        <a:lstStyle/>
        <a:p>
          <a:pPr algn="l"/>
          <a:endParaRPr lang="en-US"/>
        </a:p>
      </dgm:t>
    </dgm:pt>
    <dgm:pt modelId="{3C248160-D6C2-49D1-8641-516C53890AE5}" type="sibTrans" cxnId="{D767511F-E946-489C-8654-EEF433B08C04}">
      <dgm:prSet/>
      <dgm:spPr/>
      <dgm:t>
        <a:bodyPr/>
        <a:lstStyle/>
        <a:p>
          <a:pPr algn="l"/>
          <a:endParaRPr lang="en-US"/>
        </a:p>
      </dgm:t>
    </dgm:pt>
    <dgm:pt modelId="{9678AD07-DB72-46E2-B32E-29DD0AA4E7A1}" type="pres">
      <dgm:prSet presAssocID="{9A17D5A5-1579-42F3-B746-BBD1DE347909}" presName="linearFlow" presStyleCnt="0">
        <dgm:presLayoutVars>
          <dgm:dir/>
          <dgm:resizeHandles val="exact"/>
        </dgm:presLayoutVars>
      </dgm:prSet>
      <dgm:spPr/>
    </dgm:pt>
    <dgm:pt modelId="{B60D2C31-EFF7-4AC2-86DC-29A49139B2C5}" type="pres">
      <dgm:prSet presAssocID="{D5FD49A8-1A3F-420C-8ED7-5235A1FD270A}" presName="composite" presStyleCnt="0"/>
      <dgm:spPr/>
    </dgm:pt>
    <dgm:pt modelId="{F810F5F7-7265-44F8-8210-BA1A9802AAFD}" type="pres">
      <dgm:prSet presAssocID="{D5FD49A8-1A3F-420C-8ED7-5235A1FD270A}" presName="imgShp" presStyleLbl="fgImgPlace1" presStyleIdx="0" presStyleCnt="5"/>
      <dgm:spPr>
        <a:blipFill>
          <a:blip xmlns:r="http://schemas.openxmlformats.org/officeDocument/2006/relationships"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a:noFill/>
        </a:ln>
      </dgm:spPr>
    </dgm:pt>
    <dgm:pt modelId="{B8D5D2C7-8488-49A9-A7F9-9553CA5476A8}" type="pres">
      <dgm:prSet presAssocID="{D5FD49A8-1A3F-420C-8ED7-5235A1FD270A}" presName="txShp" presStyleLbl="node1" presStyleIdx="0" presStyleCnt="5">
        <dgm:presLayoutVars>
          <dgm:bulletEnabled val="1"/>
        </dgm:presLayoutVars>
      </dgm:prSet>
      <dgm:spPr/>
    </dgm:pt>
    <dgm:pt modelId="{74F8A317-1060-4456-910E-44D168A5D86C}" type="pres">
      <dgm:prSet presAssocID="{4FD6E5AC-BDF5-4E7F-A679-F4B09709F359}" presName="spacing" presStyleCnt="0"/>
      <dgm:spPr/>
    </dgm:pt>
    <dgm:pt modelId="{2719645C-D8C6-49B1-A049-28700E511998}" type="pres">
      <dgm:prSet presAssocID="{698F34DF-CE3F-4BF1-95C4-C7F017982DA8}" presName="composite" presStyleCnt="0"/>
      <dgm:spPr/>
    </dgm:pt>
    <dgm:pt modelId="{4DFBB9BD-92FC-4DDE-A653-67096A30926F}" type="pres">
      <dgm:prSet presAssocID="{698F34DF-CE3F-4BF1-95C4-C7F017982DA8}" presName="imgShp" presStyleLbl="fgImgPlace1" presStyleIdx="1" presStyleCnt="5"/>
      <dgm:spPr>
        <a:blipFill>
          <a:blip xmlns:r="http://schemas.openxmlformats.org/officeDocument/2006/relationships"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a:noFill/>
        </a:ln>
      </dgm:spPr>
    </dgm:pt>
    <dgm:pt modelId="{44CD71EF-0667-4DCE-915B-55014FED2D55}" type="pres">
      <dgm:prSet presAssocID="{698F34DF-CE3F-4BF1-95C4-C7F017982DA8}" presName="txShp" presStyleLbl="node1" presStyleIdx="1" presStyleCnt="5">
        <dgm:presLayoutVars>
          <dgm:bulletEnabled val="1"/>
        </dgm:presLayoutVars>
      </dgm:prSet>
      <dgm:spPr/>
    </dgm:pt>
    <dgm:pt modelId="{F4763890-F401-444B-93AD-1036ED9BE027}" type="pres">
      <dgm:prSet presAssocID="{D685B6C6-CCA9-4A2B-91ED-96276FEB9425}" presName="spacing" presStyleCnt="0"/>
      <dgm:spPr/>
    </dgm:pt>
    <dgm:pt modelId="{6435A971-4850-49DF-8560-F830F1AE6D94}" type="pres">
      <dgm:prSet presAssocID="{EA8E04E2-744F-4F10-908E-D68421097CB0}" presName="composite" presStyleCnt="0"/>
      <dgm:spPr/>
    </dgm:pt>
    <dgm:pt modelId="{ABC85451-7CC1-4682-BFCB-2BB80D75B531}" type="pres">
      <dgm:prSet presAssocID="{EA8E04E2-744F-4F10-908E-D68421097CB0}" presName="imgShp" presStyleLbl="fgImgPlace1" presStyleIdx="2" presStyleCnt="5"/>
      <dgm:spPr>
        <a:blipFill>
          <a:blip xmlns:r="http://schemas.openxmlformats.org/officeDocument/2006/relationships"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dgm:spPr>
    </dgm:pt>
    <dgm:pt modelId="{A0D1C08F-5EAD-4385-A2AE-DE44EACBFC45}" type="pres">
      <dgm:prSet presAssocID="{EA8E04E2-744F-4F10-908E-D68421097CB0}" presName="txShp" presStyleLbl="node1" presStyleIdx="2" presStyleCnt="5">
        <dgm:presLayoutVars>
          <dgm:bulletEnabled val="1"/>
        </dgm:presLayoutVars>
      </dgm:prSet>
      <dgm:spPr/>
    </dgm:pt>
    <dgm:pt modelId="{AE98804D-61CB-4D14-AD68-A9B4829AF089}" type="pres">
      <dgm:prSet presAssocID="{3C248160-D6C2-49D1-8641-516C53890AE5}" presName="spacing" presStyleCnt="0"/>
      <dgm:spPr/>
    </dgm:pt>
    <dgm:pt modelId="{F8B6FC8A-CDA6-4057-B7CC-6307015DB575}" type="pres">
      <dgm:prSet presAssocID="{CA46DFA5-BF4C-4A2F-A1B8-E9BC89D40796}" presName="composite" presStyleCnt="0"/>
      <dgm:spPr/>
    </dgm:pt>
    <dgm:pt modelId="{A70B8334-CE56-47B6-8ECF-53B6353FA8A3}" type="pres">
      <dgm:prSet presAssocID="{CA46DFA5-BF4C-4A2F-A1B8-E9BC89D40796}" presName="imgShp" presStyleLbl="fgImgPlace1" presStyleIdx="3" presStyleCnt="5"/>
      <dgm:spPr>
        <a:blipFill>
          <a:blip xmlns:r="http://schemas.openxmlformats.org/officeDocument/2006/relationships"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a:noFill/>
        </a:ln>
      </dgm:spPr>
    </dgm:pt>
    <dgm:pt modelId="{8F780115-165A-48B6-AF89-53D00A76C1D2}" type="pres">
      <dgm:prSet presAssocID="{CA46DFA5-BF4C-4A2F-A1B8-E9BC89D40796}" presName="txShp" presStyleLbl="node1" presStyleIdx="3" presStyleCnt="5">
        <dgm:presLayoutVars>
          <dgm:bulletEnabled val="1"/>
        </dgm:presLayoutVars>
      </dgm:prSet>
      <dgm:spPr/>
    </dgm:pt>
    <dgm:pt modelId="{A702A44C-DCE6-4903-B30B-6BCCBBCEE7A9}" type="pres">
      <dgm:prSet presAssocID="{74051648-ACF4-4D29-8119-8741B84C13B1}" presName="spacing" presStyleCnt="0"/>
      <dgm:spPr/>
    </dgm:pt>
    <dgm:pt modelId="{9FCB4F24-78BC-4AA1-A4FC-1D1EC53CBD4C}" type="pres">
      <dgm:prSet presAssocID="{BECB937E-4DDD-4C85-8882-7670536946FE}" presName="composite" presStyleCnt="0"/>
      <dgm:spPr/>
    </dgm:pt>
    <dgm:pt modelId="{998AFE42-9697-4FF0-83D1-FC915B5F3BE2}" type="pres">
      <dgm:prSet presAssocID="{BECB937E-4DDD-4C85-8882-7670536946FE}" presName="imgShp" presStyleLbl="fgImgPlace1" presStyleIdx="4" presStyleCnt="5"/>
      <dgm:spPr>
        <a:blipFill rotWithShape="1">
          <a:blip xmlns:r="http://schemas.openxmlformats.org/officeDocument/2006/relationships" r:embed="rId7"/>
          <a:stretch>
            <a:fillRect/>
          </a:stretch>
        </a:blipFill>
      </dgm:spPr>
    </dgm:pt>
    <dgm:pt modelId="{D59695E6-864A-474F-AE8D-018E834183CA}" type="pres">
      <dgm:prSet presAssocID="{BECB937E-4DDD-4C85-8882-7670536946FE}" presName="txShp" presStyleLbl="node1" presStyleIdx="4" presStyleCnt="5">
        <dgm:presLayoutVars>
          <dgm:bulletEnabled val="1"/>
        </dgm:presLayoutVars>
      </dgm:prSet>
      <dgm:spPr/>
    </dgm:pt>
  </dgm:ptLst>
  <dgm:cxnLst>
    <dgm:cxn modelId="{69D3B30E-496B-4672-83BA-EE4F6938F66A}" type="presOf" srcId="{CA46DFA5-BF4C-4A2F-A1B8-E9BC89D40796}" destId="{8F780115-165A-48B6-AF89-53D00A76C1D2}" srcOrd="0" destOrd="0" presId="urn:microsoft.com/office/officeart/2005/8/layout/vList3"/>
    <dgm:cxn modelId="{D767511F-E946-489C-8654-EEF433B08C04}" srcId="{9A17D5A5-1579-42F3-B746-BBD1DE347909}" destId="{EA8E04E2-744F-4F10-908E-D68421097CB0}" srcOrd="2" destOrd="0" parTransId="{CC30FC2B-453C-4268-A312-8B8E7085EB8D}" sibTransId="{3C248160-D6C2-49D1-8641-516C53890AE5}"/>
    <dgm:cxn modelId="{43B2342F-BA10-49BB-9CCF-8922F8002722}" srcId="{9A17D5A5-1579-42F3-B746-BBD1DE347909}" destId="{698F34DF-CE3F-4BF1-95C4-C7F017982DA8}" srcOrd="1" destOrd="0" parTransId="{69DE361F-6D9B-40A0-8725-0E4EAB3B9A20}" sibTransId="{D685B6C6-CCA9-4A2B-91ED-96276FEB9425}"/>
    <dgm:cxn modelId="{B8B3AC5B-01A7-4F29-8683-F4A03C7F1D29}" type="presOf" srcId="{698F34DF-CE3F-4BF1-95C4-C7F017982DA8}" destId="{44CD71EF-0667-4DCE-915B-55014FED2D55}" srcOrd="0" destOrd="0" presId="urn:microsoft.com/office/officeart/2005/8/layout/vList3"/>
    <dgm:cxn modelId="{88A10E63-DC52-4360-A2B1-1A7632155669}" srcId="{9A17D5A5-1579-42F3-B746-BBD1DE347909}" destId="{D5FD49A8-1A3F-420C-8ED7-5235A1FD270A}" srcOrd="0" destOrd="0" parTransId="{F983C1BE-EE3C-489F-B1FF-3CC675624C90}" sibTransId="{4FD6E5AC-BDF5-4E7F-A679-F4B09709F359}"/>
    <dgm:cxn modelId="{86E57D45-C6FA-4618-A898-960208031F68}" srcId="{9A17D5A5-1579-42F3-B746-BBD1DE347909}" destId="{BECB937E-4DDD-4C85-8882-7670536946FE}" srcOrd="4" destOrd="0" parTransId="{E33AA3FB-6CF4-4212-B884-BDF899398185}" sibTransId="{D4F877F0-7859-47D1-8E8B-D664ECE0F959}"/>
    <dgm:cxn modelId="{0D449057-DE93-46A0-B1F6-9C17E5FF0516}" type="presOf" srcId="{D5FD49A8-1A3F-420C-8ED7-5235A1FD270A}" destId="{B8D5D2C7-8488-49A9-A7F9-9553CA5476A8}" srcOrd="0" destOrd="0" presId="urn:microsoft.com/office/officeart/2005/8/layout/vList3"/>
    <dgm:cxn modelId="{10680F7C-450E-49E3-A5E4-702755F471FD}" type="presOf" srcId="{BECB937E-4DDD-4C85-8882-7670536946FE}" destId="{D59695E6-864A-474F-AE8D-018E834183CA}" srcOrd="0" destOrd="0" presId="urn:microsoft.com/office/officeart/2005/8/layout/vList3"/>
    <dgm:cxn modelId="{DA096385-3EC1-436C-93DB-C0CBBA496073}" type="presOf" srcId="{9A17D5A5-1579-42F3-B746-BBD1DE347909}" destId="{9678AD07-DB72-46E2-B32E-29DD0AA4E7A1}" srcOrd="0" destOrd="0" presId="urn:microsoft.com/office/officeart/2005/8/layout/vList3"/>
    <dgm:cxn modelId="{C488E6CB-668D-48C9-8447-A0A009E3BD92}" srcId="{9A17D5A5-1579-42F3-B746-BBD1DE347909}" destId="{CA46DFA5-BF4C-4A2F-A1B8-E9BC89D40796}" srcOrd="3" destOrd="0" parTransId="{90048B74-D7E3-468F-B23C-8015A7C0F5E9}" sibTransId="{74051648-ACF4-4D29-8119-8741B84C13B1}"/>
    <dgm:cxn modelId="{C77A6AF1-0317-4D29-A5DE-86A0D4948082}" type="presOf" srcId="{EA8E04E2-744F-4F10-908E-D68421097CB0}" destId="{A0D1C08F-5EAD-4385-A2AE-DE44EACBFC45}" srcOrd="0" destOrd="0" presId="urn:microsoft.com/office/officeart/2005/8/layout/vList3"/>
    <dgm:cxn modelId="{0FC290F3-B0E9-4800-B154-D669366C8162}" type="presParOf" srcId="{9678AD07-DB72-46E2-B32E-29DD0AA4E7A1}" destId="{B60D2C31-EFF7-4AC2-86DC-29A49139B2C5}" srcOrd="0" destOrd="0" presId="urn:microsoft.com/office/officeart/2005/8/layout/vList3"/>
    <dgm:cxn modelId="{F1306AD3-9BFB-4ED8-843C-123D5C5E63B6}" type="presParOf" srcId="{B60D2C31-EFF7-4AC2-86DC-29A49139B2C5}" destId="{F810F5F7-7265-44F8-8210-BA1A9802AAFD}" srcOrd="0" destOrd="0" presId="urn:microsoft.com/office/officeart/2005/8/layout/vList3"/>
    <dgm:cxn modelId="{5DA5CEEC-00F3-4FBB-81B0-533DD30A4BFA}" type="presParOf" srcId="{B60D2C31-EFF7-4AC2-86DC-29A49139B2C5}" destId="{B8D5D2C7-8488-49A9-A7F9-9553CA5476A8}" srcOrd="1" destOrd="0" presId="urn:microsoft.com/office/officeart/2005/8/layout/vList3"/>
    <dgm:cxn modelId="{CD0DE114-C9A3-4CF9-A611-B11C161BE612}" type="presParOf" srcId="{9678AD07-DB72-46E2-B32E-29DD0AA4E7A1}" destId="{74F8A317-1060-4456-910E-44D168A5D86C}" srcOrd="1" destOrd="0" presId="urn:microsoft.com/office/officeart/2005/8/layout/vList3"/>
    <dgm:cxn modelId="{D3F9F18A-BBAE-4620-8290-83B919E82E4D}" type="presParOf" srcId="{9678AD07-DB72-46E2-B32E-29DD0AA4E7A1}" destId="{2719645C-D8C6-49B1-A049-28700E511998}" srcOrd="2" destOrd="0" presId="urn:microsoft.com/office/officeart/2005/8/layout/vList3"/>
    <dgm:cxn modelId="{58DBF4FD-A5EF-4694-99FD-F0971E314BD3}" type="presParOf" srcId="{2719645C-D8C6-49B1-A049-28700E511998}" destId="{4DFBB9BD-92FC-4DDE-A653-67096A30926F}" srcOrd="0" destOrd="0" presId="urn:microsoft.com/office/officeart/2005/8/layout/vList3"/>
    <dgm:cxn modelId="{54D194D9-C234-4FF7-93A0-AFA153B0CF52}" type="presParOf" srcId="{2719645C-D8C6-49B1-A049-28700E511998}" destId="{44CD71EF-0667-4DCE-915B-55014FED2D55}" srcOrd="1" destOrd="0" presId="urn:microsoft.com/office/officeart/2005/8/layout/vList3"/>
    <dgm:cxn modelId="{EE9FFD79-DAE8-4FC9-A969-1814BD6EB936}" type="presParOf" srcId="{9678AD07-DB72-46E2-B32E-29DD0AA4E7A1}" destId="{F4763890-F401-444B-93AD-1036ED9BE027}" srcOrd="3" destOrd="0" presId="urn:microsoft.com/office/officeart/2005/8/layout/vList3"/>
    <dgm:cxn modelId="{661EEF5A-0955-42CA-A6F5-47E169292062}" type="presParOf" srcId="{9678AD07-DB72-46E2-B32E-29DD0AA4E7A1}" destId="{6435A971-4850-49DF-8560-F830F1AE6D94}" srcOrd="4" destOrd="0" presId="urn:microsoft.com/office/officeart/2005/8/layout/vList3"/>
    <dgm:cxn modelId="{5BE5866F-4F32-46F2-ACD1-FB142AC75B3C}" type="presParOf" srcId="{6435A971-4850-49DF-8560-F830F1AE6D94}" destId="{ABC85451-7CC1-4682-BFCB-2BB80D75B531}" srcOrd="0" destOrd="0" presId="urn:microsoft.com/office/officeart/2005/8/layout/vList3"/>
    <dgm:cxn modelId="{9FBCE209-216A-4BC2-BB27-A2496C9EB415}" type="presParOf" srcId="{6435A971-4850-49DF-8560-F830F1AE6D94}" destId="{A0D1C08F-5EAD-4385-A2AE-DE44EACBFC45}" srcOrd="1" destOrd="0" presId="urn:microsoft.com/office/officeart/2005/8/layout/vList3"/>
    <dgm:cxn modelId="{C8E0F641-3A6C-46CA-A37D-791B1E54BE12}" type="presParOf" srcId="{9678AD07-DB72-46E2-B32E-29DD0AA4E7A1}" destId="{AE98804D-61CB-4D14-AD68-A9B4829AF089}" srcOrd="5" destOrd="0" presId="urn:microsoft.com/office/officeart/2005/8/layout/vList3"/>
    <dgm:cxn modelId="{6669185C-7B50-4629-AA1C-E1A4D3D1B872}" type="presParOf" srcId="{9678AD07-DB72-46E2-B32E-29DD0AA4E7A1}" destId="{F8B6FC8A-CDA6-4057-B7CC-6307015DB575}" srcOrd="6" destOrd="0" presId="urn:microsoft.com/office/officeart/2005/8/layout/vList3"/>
    <dgm:cxn modelId="{B08DBFD9-3EF9-4373-BF0F-E3C9C33CBAFE}" type="presParOf" srcId="{F8B6FC8A-CDA6-4057-B7CC-6307015DB575}" destId="{A70B8334-CE56-47B6-8ECF-53B6353FA8A3}" srcOrd="0" destOrd="0" presId="urn:microsoft.com/office/officeart/2005/8/layout/vList3"/>
    <dgm:cxn modelId="{7F0BAB49-FCA0-4E1B-9CFB-F9AE66CA0E81}" type="presParOf" srcId="{F8B6FC8A-CDA6-4057-B7CC-6307015DB575}" destId="{8F780115-165A-48B6-AF89-53D00A76C1D2}" srcOrd="1" destOrd="0" presId="urn:microsoft.com/office/officeart/2005/8/layout/vList3"/>
    <dgm:cxn modelId="{21C5461A-189F-4746-AA67-C3549EB6F99A}" type="presParOf" srcId="{9678AD07-DB72-46E2-B32E-29DD0AA4E7A1}" destId="{A702A44C-DCE6-4903-B30B-6BCCBBCEE7A9}" srcOrd="7" destOrd="0" presId="urn:microsoft.com/office/officeart/2005/8/layout/vList3"/>
    <dgm:cxn modelId="{616ED82D-79E8-4353-AF03-984FEC65933A}" type="presParOf" srcId="{9678AD07-DB72-46E2-B32E-29DD0AA4E7A1}" destId="{9FCB4F24-78BC-4AA1-A4FC-1D1EC53CBD4C}" srcOrd="8" destOrd="0" presId="urn:microsoft.com/office/officeart/2005/8/layout/vList3"/>
    <dgm:cxn modelId="{38E57464-55D9-4C26-8205-4DF2747F5A81}" type="presParOf" srcId="{9FCB4F24-78BC-4AA1-A4FC-1D1EC53CBD4C}" destId="{998AFE42-9697-4FF0-83D1-FC915B5F3BE2}" srcOrd="0" destOrd="0" presId="urn:microsoft.com/office/officeart/2005/8/layout/vList3"/>
    <dgm:cxn modelId="{F89A3CD5-D6BD-4D46-87A0-DFE78642A645}" type="presParOf" srcId="{9FCB4F24-78BC-4AA1-A4FC-1D1EC53CBD4C}" destId="{D59695E6-864A-474F-AE8D-018E834183C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5D2C7-8488-49A9-A7F9-9553CA5476A8}">
      <dsp:nvSpPr>
        <dsp:cNvPr id="0" name=""/>
        <dsp:cNvSpPr/>
      </dsp:nvSpPr>
      <dsp:spPr>
        <a:xfrm rot="10800000">
          <a:off x="1857342" y="560"/>
          <a:ext cx="6581021" cy="798865"/>
        </a:xfrm>
        <a:prstGeom prst="homePlate">
          <a:avLst/>
        </a:prstGeom>
        <a:no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78" tIns="72390" rIns="135128" bIns="72390" numCol="1" spcCol="1270" anchor="ctr" anchorCtr="0">
          <a:noAutofit/>
        </a:bodyPr>
        <a:lstStyle/>
        <a:p>
          <a:pPr marL="0" lvl="0" indent="0" algn="l" defTabSz="844550">
            <a:lnSpc>
              <a:spcPct val="90000"/>
            </a:lnSpc>
            <a:spcBef>
              <a:spcPct val="0"/>
            </a:spcBef>
            <a:spcAft>
              <a:spcPct val="35000"/>
            </a:spcAft>
            <a:buNone/>
          </a:pPr>
          <a:r>
            <a:rPr lang="en-US" sz="1900" kern="1200" dirty="0">
              <a:hlinkClick xmlns:r="http://schemas.openxmlformats.org/officeDocument/2006/relationships" r:id="rId1"/>
            </a:rPr>
            <a:t>canada.ca/hire-immigrants  </a:t>
          </a:r>
          <a:endParaRPr lang="en-CA" sz="1900" kern="1200" dirty="0"/>
        </a:p>
      </dsp:txBody>
      <dsp:txXfrm rot="10800000">
        <a:off x="2057058" y="560"/>
        <a:ext cx="6381305" cy="798865"/>
      </dsp:txXfrm>
    </dsp:sp>
    <dsp:sp modelId="{F810F5F7-7265-44F8-8210-BA1A9802AAFD}">
      <dsp:nvSpPr>
        <dsp:cNvPr id="0" name=""/>
        <dsp:cNvSpPr/>
      </dsp:nvSpPr>
      <dsp:spPr>
        <a:xfrm>
          <a:off x="1457909" y="560"/>
          <a:ext cx="798865" cy="798865"/>
        </a:xfrm>
        <a:prstGeom prst="ellipse">
          <a:avLst/>
        </a:prstGeom>
        <a:blipFill>
          <a:blip xmlns:r="http://schemas.openxmlformats.org/officeDocument/2006/relationships"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CD71EF-0667-4DCE-915B-55014FED2D55}">
      <dsp:nvSpPr>
        <dsp:cNvPr id="0" name=""/>
        <dsp:cNvSpPr/>
      </dsp:nvSpPr>
      <dsp:spPr>
        <a:xfrm rot="10800000">
          <a:off x="1857342" y="1037892"/>
          <a:ext cx="6581021" cy="798865"/>
        </a:xfrm>
        <a:prstGeom prst="homePlate">
          <a:avLst/>
        </a:prstGeom>
        <a:no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78" tIns="72390" rIns="135128" bIns="72390" numCol="1" spcCol="1270" anchor="ctr" anchorCtr="0">
          <a:noAutofit/>
        </a:bodyPr>
        <a:lstStyle/>
        <a:p>
          <a:pPr marL="0" lvl="0" indent="0" algn="l" defTabSz="844550">
            <a:lnSpc>
              <a:spcPct val="90000"/>
            </a:lnSpc>
            <a:spcBef>
              <a:spcPct val="0"/>
            </a:spcBef>
            <a:spcAft>
              <a:spcPct val="35000"/>
            </a:spcAft>
            <a:buNone/>
          </a:pPr>
          <a:r>
            <a:rPr lang="en-CA" sz="1900" kern="1200" dirty="0" err="1">
              <a:hlinkClick xmlns:r="http://schemas.openxmlformats.org/officeDocument/2006/relationships" r:id="rId3"/>
            </a:rPr>
            <a:t>Infosheets</a:t>
          </a:r>
          <a:r>
            <a:rPr lang="en-CA" sz="1900" kern="1200" dirty="0">
              <a:hlinkClick xmlns:r="http://schemas.openxmlformats.org/officeDocument/2006/relationships" r:id=""/>
            </a:rPr>
            <a:t> - Canada's economic </a:t>
          </a:r>
        </a:p>
        <a:p>
          <a:pPr marL="0" lvl="0" indent="0" algn="l" defTabSz="844550">
            <a:lnSpc>
              <a:spcPct val="90000"/>
            </a:lnSpc>
            <a:spcBef>
              <a:spcPct val="0"/>
            </a:spcBef>
            <a:spcAft>
              <a:spcPct val="35000"/>
            </a:spcAft>
            <a:buNone/>
          </a:pPr>
          <a:r>
            <a:rPr lang="en-CA" sz="1900" kern="1200" dirty="0">
              <a:hlinkClick xmlns:r="http://schemas.openxmlformats.org/officeDocument/2006/relationships" r:id=""/>
            </a:rPr>
            <a:t>immigration programs</a:t>
          </a:r>
          <a:endParaRPr lang="en-CA" sz="1900" kern="1200" dirty="0"/>
        </a:p>
      </dsp:txBody>
      <dsp:txXfrm rot="10800000">
        <a:off x="2057058" y="1037892"/>
        <a:ext cx="6381305" cy="798865"/>
      </dsp:txXfrm>
    </dsp:sp>
    <dsp:sp modelId="{4DFBB9BD-92FC-4DDE-A653-67096A30926F}">
      <dsp:nvSpPr>
        <dsp:cNvPr id="0" name=""/>
        <dsp:cNvSpPr/>
      </dsp:nvSpPr>
      <dsp:spPr>
        <a:xfrm>
          <a:off x="1457909" y="1037892"/>
          <a:ext cx="798865" cy="798865"/>
        </a:xfrm>
        <a:prstGeom prst="ellipse">
          <a:avLst/>
        </a:prstGeom>
        <a:blipFill>
          <a:blip xmlns:r="http://schemas.openxmlformats.org/officeDocument/2006/relationships"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0D1C08F-5EAD-4385-A2AE-DE44EACBFC45}">
      <dsp:nvSpPr>
        <dsp:cNvPr id="0" name=""/>
        <dsp:cNvSpPr/>
      </dsp:nvSpPr>
      <dsp:spPr>
        <a:xfrm rot="10800000">
          <a:off x="1857342" y="2075225"/>
          <a:ext cx="6581021" cy="798865"/>
        </a:xfrm>
        <a:prstGeom prst="homePlate">
          <a:avLst/>
        </a:prstGeom>
        <a:no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78" tIns="68580" rIns="128016" bIns="68580" numCol="1" spcCol="1270" anchor="ctr" anchorCtr="0">
          <a:noAutofit/>
        </a:bodyPr>
        <a:lstStyle/>
        <a:p>
          <a:pPr marL="0" lvl="0" indent="0" algn="l" defTabSz="800100">
            <a:lnSpc>
              <a:spcPct val="90000"/>
            </a:lnSpc>
            <a:spcBef>
              <a:spcPct val="0"/>
            </a:spcBef>
            <a:spcAft>
              <a:spcPct val="35000"/>
            </a:spcAft>
            <a:buNone/>
          </a:pPr>
          <a:r>
            <a:rPr lang="en-CA" sz="1800" kern="1200" dirty="0">
              <a:hlinkClick xmlns:r="http://schemas.openxmlformats.org/officeDocument/2006/relationships" r:id="rId5"/>
            </a:rPr>
            <a:t>Come to Canada Tool</a:t>
          </a:r>
          <a:endParaRPr lang="en-CA" sz="1800" kern="1200" dirty="0"/>
        </a:p>
      </dsp:txBody>
      <dsp:txXfrm rot="10800000">
        <a:off x="2057058" y="2075225"/>
        <a:ext cx="6381305" cy="798865"/>
      </dsp:txXfrm>
    </dsp:sp>
    <dsp:sp modelId="{ABC85451-7CC1-4682-BFCB-2BB80D75B531}">
      <dsp:nvSpPr>
        <dsp:cNvPr id="0" name=""/>
        <dsp:cNvSpPr/>
      </dsp:nvSpPr>
      <dsp:spPr>
        <a:xfrm>
          <a:off x="1457909" y="2075225"/>
          <a:ext cx="798865" cy="798865"/>
        </a:xfrm>
        <a:prstGeom prst="ellipse">
          <a:avLst/>
        </a:prstGeom>
        <a:blipFill>
          <a:blip xmlns:r="http://schemas.openxmlformats.org/officeDocument/2006/relationships"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780115-165A-48B6-AF89-53D00A76C1D2}">
      <dsp:nvSpPr>
        <dsp:cNvPr id="0" name=""/>
        <dsp:cNvSpPr/>
      </dsp:nvSpPr>
      <dsp:spPr>
        <a:xfrm rot="10800000">
          <a:off x="1857342" y="3112558"/>
          <a:ext cx="6581021" cy="798865"/>
        </a:xfrm>
        <a:prstGeom prst="homePlate">
          <a:avLst/>
        </a:prstGeom>
        <a:no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78" tIns="72390" rIns="135128" bIns="72390" numCol="1" spcCol="1270" anchor="ctr" anchorCtr="0">
          <a:noAutofit/>
        </a:bodyPr>
        <a:lstStyle/>
        <a:p>
          <a:pPr marL="0" lvl="0" indent="0" algn="l" defTabSz="844550">
            <a:lnSpc>
              <a:spcPct val="90000"/>
            </a:lnSpc>
            <a:spcBef>
              <a:spcPct val="0"/>
            </a:spcBef>
            <a:spcAft>
              <a:spcPct val="35000"/>
            </a:spcAft>
            <a:buNone/>
          </a:pPr>
          <a:r>
            <a:rPr lang="en-CA" sz="1900" kern="1200" dirty="0">
              <a:hlinkClick xmlns:r="http://schemas.openxmlformats.org/officeDocument/2006/relationships" r:id=""/>
            </a:rPr>
            <a:t>Employer’s Roadmap to hiring and </a:t>
          </a:r>
        </a:p>
        <a:p>
          <a:pPr marL="0" lvl="0" indent="0" algn="l" defTabSz="844550">
            <a:lnSpc>
              <a:spcPct val="90000"/>
            </a:lnSpc>
            <a:spcBef>
              <a:spcPct val="0"/>
            </a:spcBef>
            <a:spcAft>
              <a:spcPct val="35000"/>
            </a:spcAft>
            <a:buNone/>
          </a:pPr>
          <a:r>
            <a:rPr lang="en-CA" sz="1900" kern="1200" dirty="0">
              <a:hlinkClick xmlns:r="http://schemas.openxmlformats.org/officeDocument/2006/relationships" r:id=""/>
            </a:rPr>
            <a:t>retaining internationally trained workers</a:t>
          </a:r>
          <a:endParaRPr lang="en-CA" sz="1900" kern="1200" dirty="0"/>
        </a:p>
      </dsp:txBody>
      <dsp:txXfrm rot="10800000">
        <a:off x="2057058" y="3112558"/>
        <a:ext cx="6381305" cy="798865"/>
      </dsp:txXfrm>
    </dsp:sp>
    <dsp:sp modelId="{A70B8334-CE56-47B6-8ECF-53B6353FA8A3}">
      <dsp:nvSpPr>
        <dsp:cNvPr id="0" name=""/>
        <dsp:cNvSpPr/>
      </dsp:nvSpPr>
      <dsp:spPr>
        <a:xfrm>
          <a:off x="1457909" y="3112558"/>
          <a:ext cx="798865" cy="798865"/>
        </a:xfrm>
        <a:prstGeom prst="ellipse">
          <a:avLst/>
        </a:prstGeom>
        <a:blipFill>
          <a:blip xmlns:r="http://schemas.openxmlformats.org/officeDocument/2006/relationships"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9695E6-864A-474F-AE8D-018E834183CA}">
      <dsp:nvSpPr>
        <dsp:cNvPr id="0" name=""/>
        <dsp:cNvSpPr/>
      </dsp:nvSpPr>
      <dsp:spPr>
        <a:xfrm rot="10800000">
          <a:off x="1857342" y="4149891"/>
          <a:ext cx="6581021" cy="798865"/>
        </a:xfrm>
        <a:prstGeom prst="homePlate">
          <a:avLst/>
        </a:prstGeom>
        <a:no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78" tIns="72390" rIns="135128"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solidFill>
                <a:schemeClr val="accent1"/>
              </a:solidFill>
              <a:hlinkClick xmlns:r="http://schemas.openxmlformats.org/officeDocument/2006/relationships" r:id=""/>
            </a:rPr>
            <a:t>Find the information you’re looking for on </a:t>
          </a:r>
        </a:p>
        <a:p>
          <a:pPr marL="0" lvl="0" indent="0" algn="l" defTabSz="844550">
            <a:lnSpc>
              <a:spcPct val="90000"/>
            </a:lnSpc>
            <a:spcBef>
              <a:spcPct val="0"/>
            </a:spcBef>
            <a:spcAft>
              <a:spcPct val="35000"/>
            </a:spcAft>
            <a:buNone/>
          </a:pPr>
          <a:r>
            <a:rPr lang="en-US" sz="1900" b="0" i="0" kern="1200" dirty="0">
              <a:solidFill>
                <a:schemeClr val="accent1"/>
              </a:solidFill>
              <a:hlinkClick xmlns:r="http://schemas.openxmlformats.org/officeDocument/2006/relationships" r:id=""/>
            </a:rPr>
            <a:t>our website by using our new employer tool</a:t>
          </a:r>
          <a:endParaRPr lang="en-CA" sz="1900" b="0" i="0" kern="1200" dirty="0">
            <a:solidFill>
              <a:schemeClr val="accent1"/>
            </a:solidFill>
          </a:endParaRPr>
        </a:p>
      </dsp:txBody>
      <dsp:txXfrm rot="10800000">
        <a:off x="2057058" y="4149891"/>
        <a:ext cx="6381305" cy="798865"/>
      </dsp:txXfrm>
    </dsp:sp>
    <dsp:sp modelId="{998AFE42-9697-4FF0-83D1-FC915B5F3BE2}">
      <dsp:nvSpPr>
        <dsp:cNvPr id="0" name=""/>
        <dsp:cNvSpPr/>
      </dsp:nvSpPr>
      <dsp:spPr>
        <a:xfrm>
          <a:off x="1457909" y="4149891"/>
          <a:ext cx="798865" cy="798865"/>
        </a:xfrm>
        <a:prstGeom prst="ellipse">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2638-5900-4B81-BB0D-D883ABCCBA5F}" type="datetimeFigureOut">
              <a:rPr lang="fr-CA" smtClean="0"/>
              <a:t>2023-12-04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2829F-B093-421F-A595-6F2991711E14}" type="slidenum">
              <a:rPr lang="fr-CA" smtClean="0"/>
              <a:t>‹#›</a:t>
            </a:fld>
            <a:endParaRPr lang="fr-CA"/>
          </a:p>
        </p:txBody>
      </p:sp>
    </p:spTree>
    <p:extLst>
      <p:ext uri="{BB962C8B-B14F-4D97-AF65-F5344CB8AC3E}">
        <p14:creationId xmlns:p14="http://schemas.microsoft.com/office/powerpoint/2010/main" val="214901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1" dirty="0"/>
              <a:t>Ross</a:t>
            </a:r>
            <a:r>
              <a:rPr lang="en-CA" dirty="0"/>
              <a:t>: Thank you Maggie</a:t>
            </a:r>
            <a:r>
              <a:rPr lang="en-CA" baseline="0" dirty="0"/>
              <a:t> and </a:t>
            </a:r>
            <a:r>
              <a:rPr lang="en-CA" dirty="0"/>
              <a:t>Welcome</a:t>
            </a:r>
            <a:r>
              <a:rPr lang="en-CA" baseline="0" dirty="0"/>
              <a:t> everyone.</a:t>
            </a:r>
          </a:p>
          <a:p>
            <a:pPr marL="0" indent="0">
              <a:buFont typeface="Arial" panose="020B0604020202020204" pitchFamily="34" charset="0"/>
              <a:buNone/>
            </a:pPr>
            <a:endParaRPr lang="en-CA" baseline="0" dirty="0"/>
          </a:p>
          <a:p>
            <a:pPr marL="0" indent="0">
              <a:buFont typeface="Arial" panose="020B0604020202020204" pitchFamily="34" charset="0"/>
              <a:buNone/>
            </a:pPr>
            <a:r>
              <a:rPr lang="en-CA" dirty="0"/>
              <a:t>Thank you for taking the time out of your busy days to learn more about the services and</a:t>
            </a:r>
            <a:r>
              <a:rPr lang="en-CA" baseline="0" dirty="0"/>
              <a:t> we offer</a:t>
            </a:r>
            <a:r>
              <a:rPr lang="en-CA" dirty="0"/>
              <a:t> employers. My name is Ross Storey and I</a:t>
            </a:r>
            <a:r>
              <a:rPr lang="en-CA" baseline="0" dirty="0"/>
              <a:t> am </a:t>
            </a:r>
            <a:r>
              <a:rPr lang="en-CA" dirty="0"/>
              <a:t>an</a:t>
            </a:r>
            <a:r>
              <a:rPr lang="en-CA" baseline="0" dirty="0"/>
              <a:t> Outreach </a:t>
            </a:r>
            <a:r>
              <a:rPr lang="en-CA" dirty="0"/>
              <a:t>Officer coming to you </a:t>
            </a:r>
            <a:r>
              <a:rPr lang="en-CA" dirty="0">
                <a:solidFill>
                  <a:srgbClr val="FFFF00"/>
                </a:solidFill>
              </a:rPr>
              <a:t>from the </a:t>
            </a:r>
            <a:r>
              <a:rPr lang="en-CA" sz="1200" b="0" i="0" kern="1200" dirty="0">
                <a:solidFill>
                  <a:schemeClr val="tx1"/>
                </a:solidFill>
                <a:effectLst/>
                <a:latin typeface="+mn-lt"/>
                <a:ea typeface="+mn-ea"/>
                <a:cs typeface="+mn-cs"/>
              </a:rPr>
              <a:t>traditional territories of the </a:t>
            </a:r>
            <a:r>
              <a:rPr lang="en-CA" sz="1200" b="0" i="0" kern="1200" dirty="0" err="1">
                <a:solidFill>
                  <a:schemeClr val="tx1"/>
                </a:solidFill>
                <a:effectLst/>
                <a:latin typeface="+mn-lt"/>
                <a:ea typeface="+mn-ea"/>
                <a:cs typeface="+mn-cs"/>
              </a:rPr>
              <a:t>Ta’an</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Kwäch’än</a:t>
            </a:r>
            <a:r>
              <a:rPr lang="en-CA" sz="1200" b="0" i="0" kern="1200" dirty="0">
                <a:solidFill>
                  <a:schemeClr val="tx1"/>
                </a:solidFill>
                <a:effectLst/>
                <a:latin typeface="+mn-lt"/>
                <a:ea typeface="+mn-ea"/>
                <a:cs typeface="+mn-cs"/>
              </a:rPr>
              <a:t> Council and the </a:t>
            </a:r>
            <a:r>
              <a:rPr lang="en-CA" sz="1200" b="0" i="0" kern="1200" dirty="0" err="1">
                <a:solidFill>
                  <a:schemeClr val="tx1"/>
                </a:solidFill>
                <a:effectLst/>
                <a:latin typeface="+mn-lt"/>
                <a:ea typeface="+mn-ea"/>
                <a:cs typeface="+mn-cs"/>
              </a:rPr>
              <a:t>Kwanlin</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Dün</a:t>
            </a:r>
            <a:r>
              <a:rPr lang="en-CA" sz="1200" b="0" i="0" kern="1200" dirty="0">
                <a:solidFill>
                  <a:schemeClr val="tx1"/>
                </a:solidFill>
                <a:effectLst/>
                <a:latin typeface="+mn-lt"/>
                <a:ea typeface="+mn-ea"/>
                <a:cs typeface="+mn-cs"/>
              </a:rPr>
              <a:t> First Nation</a:t>
            </a:r>
            <a:r>
              <a:rPr lang="en-CA" dirty="0"/>
              <a:t> in Whitehorse, Yukon. </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I am joined today</a:t>
            </a:r>
            <a:r>
              <a:rPr lang="en-CA" baseline="0" dirty="0"/>
              <a:t> by my</a:t>
            </a:r>
            <a:r>
              <a:rPr lang="en-CA" dirty="0"/>
              <a:t> colleague</a:t>
            </a:r>
            <a:r>
              <a:rPr lang="en-CA" baseline="0" dirty="0"/>
              <a:t> </a:t>
            </a:r>
            <a:r>
              <a:rPr lang="en-CA" baseline="0" dirty="0" err="1"/>
              <a:t>Kulvinder</a:t>
            </a:r>
            <a:r>
              <a:rPr lang="en-CA" baseline="0" dirty="0"/>
              <a:t> </a:t>
            </a:r>
            <a:r>
              <a:rPr lang="en-CA" baseline="0" dirty="0" err="1"/>
              <a:t>Vaid</a:t>
            </a:r>
            <a:r>
              <a:rPr lang="en-CA"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Kulvinder</a:t>
            </a:r>
            <a:r>
              <a:rPr lang="en-US" dirty="0"/>
              <a:t>:</a:t>
            </a:r>
            <a:r>
              <a:rPr lang="en-US" baseline="0" dirty="0"/>
              <a:t> Hi everyone, as Ross mentioned, My name is Kulvinder Vaid and I manage the Great Toronto Area as a Senior Outreach Officer. </a:t>
            </a:r>
            <a:endParaRPr lang="en-US" dirty="0"/>
          </a:p>
          <a:p>
            <a:pPr marL="0" indent="0">
              <a:buFont typeface="Arial" panose="020B0604020202020204" pitchFamily="34" charset="0"/>
              <a:buNone/>
            </a:pPr>
            <a:endParaRPr lang="en-CA" dirty="0"/>
          </a:p>
          <a:p>
            <a:pPr marL="0" indent="0">
              <a:buFont typeface="Arial" panose="020B0604020202020204" pitchFamily="34" charset="0"/>
              <a:buNone/>
            </a:pPr>
            <a:r>
              <a:rPr lang="en-CA" b="1" dirty="0"/>
              <a:t>Ross</a:t>
            </a:r>
            <a:r>
              <a:rPr lang="en-CA" dirty="0"/>
              <a:t>: As IRCC</a:t>
            </a:r>
            <a:r>
              <a:rPr lang="en-CA" baseline="0" dirty="0"/>
              <a:t> Outreach officers, we support employers trying to hire, recruit and retain international talent through the immigration system. If you remember nothing else from today’s session, know that you can always email us at promotion@cic.gc.ca and an Outreach Officer will reach out to help with your immigration inquiry. </a:t>
            </a:r>
          </a:p>
          <a:p>
            <a:pPr marL="0" indent="0">
              <a:buFont typeface="Arial" panose="020B0604020202020204" pitchFamily="34" charset="0"/>
              <a:buNone/>
            </a:pPr>
            <a:endParaRPr lang="en-CA" dirty="0"/>
          </a:p>
          <a:p>
            <a:pPr marL="0" indent="0">
              <a:buFont typeface="Arial" panose="020B0604020202020204" pitchFamily="34" charset="0"/>
              <a:buNone/>
            </a:pPr>
            <a:r>
              <a:rPr lang="en-US" dirty="0"/>
              <a:t>During today’s session we will discuss the Global</a:t>
            </a:r>
            <a:r>
              <a:rPr lang="en-US" baseline="0" dirty="0"/>
              <a:t> Skills Strategy and what it means for you and your business. </a:t>
            </a:r>
            <a:endParaRPr lang="fr-FR" dirty="0"/>
          </a:p>
          <a:p>
            <a:pPr marL="0" indent="0">
              <a:buFont typeface="Arial" panose="020B0604020202020204" pitchFamily="34" charset="0"/>
              <a:buNone/>
            </a:pPr>
            <a:endParaRPr lang="fr-FR" dirty="0"/>
          </a:p>
          <a:p>
            <a:pPr marL="0" lvl="0" indent="0">
              <a:buFont typeface="Arial" panose="020B0604020202020204" pitchFamily="34" charset="0"/>
              <a:buNone/>
            </a:pPr>
            <a:r>
              <a:rPr lang="fr-CA" sz="1200" kern="1200" baseline="0" dirty="0" err="1">
                <a:solidFill>
                  <a:schemeClr val="tx1"/>
                </a:solidFill>
                <a:effectLst/>
                <a:latin typeface="+mn-lt"/>
                <a:ea typeface="+mn-ea"/>
                <a:cs typeface="+mn-cs"/>
              </a:rPr>
              <a:t>Please</a:t>
            </a:r>
            <a:r>
              <a:rPr lang="fr-CA" sz="1200" kern="1200" baseline="0" dirty="0">
                <a:solidFill>
                  <a:schemeClr val="tx1"/>
                </a:solidFill>
                <a:effectLst/>
                <a:latin typeface="+mn-lt"/>
                <a:ea typeface="+mn-ea"/>
                <a:cs typeface="+mn-cs"/>
              </a:rPr>
              <a:t> note </a:t>
            </a:r>
            <a:r>
              <a:rPr lang="fr-CA" sz="1200" kern="1200" baseline="0" dirty="0" err="1">
                <a:solidFill>
                  <a:schemeClr val="tx1"/>
                </a:solidFill>
                <a:effectLst/>
                <a:latin typeface="+mn-lt"/>
                <a:ea typeface="+mn-ea"/>
                <a:cs typeface="+mn-cs"/>
              </a:rPr>
              <a:t>that</a:t>
            </a:r>
            <a:r>
              <a:rPr lang="fr-CA" sz="1200" kern="1200" baseline="0" dirty="0">
                <a:solidFill>
                  <a:schemeClr val="tx1"/>
                </a:solidFill>
                <a:effectLst/>
                <a:latin typeface="+mn-lt"/>
                <a:ea typeface="+mn-ea"/>
                <a:cs typeface="+mn-cs"/>
              </a:rPr>
              <a:t> programs and </a:t>
            </a:r>
            <a:r>
              <a:rPr lang="fr-CA" sz="1200" kern="1200" baseline="0" dirty="0" err="1">
                <a:solidFill>
                  <a:schemeClr val="tx1"/>
                </a:solidFill>
                <a:effectLst/>
                <a:latin typeface="+mn-lt"/>
                <a:ea typeface="+mn-ea"/>
                <a:cs typeface="+mn-cs"/>
              </a:rPr>
              <a:t>policies</a:t>
            </a:r>
            <a:r>
              <a:rPr lang="fr-CA" sz="1200" kern="1200" baseline="0" dirty="0">
                <a:solidFill>
                  <a:schemeClr val="tx1"/>
                </a:solidFill>
                <a:effectLst/>
                <a:latin typeface="+mn-lt"/>
                <a:ea typeface="+mn-ea"/>
                <a:cs typeface="+mn-cs"/>
              </a:rPr>
              <a:t> are </a:t>
            </a:r>
            <a:r>
              <a:rPr lang="fr-CA" sz="1200" kern="1200" baseline="0" dirty="0" err="1">
                <a:solidFill>
                  <a:schemeClr val="tx1"/>
                </a:solidFill>
                <a:effectLst/>
                <a:latin typeface="+mn-lt"/>
                <a:ea typeface="+mn-ea"/>
                <a:cs typeface="+mn-cs"/>
              </a:rPr>
              <a:t>always</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subject</a:t>
            </a:r>
            <a:r>
              <a:rPr lang="fr-CA" sz="1200" kern="1200" baseline="0" dirty="0">
                <a:solidFill>
                  <a:schemeClr val="tx1"/>
                </a:solidFill>
                <a:effectLst/>
                <a:latin typeface="+mn-lt"/>
                <a:ea typeface="+mn-ea"/>
                <a:cs typeface="+mn-cs"/>
              </a:rPr>
              <a:t> to change. </a:t>
            </a:r>
            <a:r>
              <a:rPr lang="fr-CA" sz="1200" kern="1200" baseline="0" dirty="0" err="1">
                <a:solidFill>
                  <a:schemeClr val="tx1"/>
                </a:solidFill>
                <a:effectLst/>
                <a:latin typeface="+mn-lt"/>
                <a:ea typeface="+mn-ea"/>
                <a:cs typeface="+mn-cs"/>
              </a:rPr>
              <a:t>Please</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consult</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our</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website</a:t>
            </a:r>
            <a:r>
              <a:rPr lang="fr-CA" sz="1200" kern="1200" baseline="0" dirty="0">
                <a:solidFill>
                  <a:schemeClr val="tx1"/>
                </a:solidFill>
                <a:effectLst/>
                <a:latin typeface="+mn-lt"/>
                <a:ea typeface="+mn-ea"/>
                <a:cs typeface="+mn-cs"/>
              </a:rPr>
              <a:t> or contact us to </a:t>
            </a:r>
            <a:r>
              <a:rPr lang="fr-CA" sz="1200" kern="1200" baseline="0" dirty="0" err="1">
                <a:solidFill>
                  <a:schemeClr val="tx1"/>
                </a:solidFill>
                <a:effectLst/>
                <a:latin typeface="+mn-lt"/>
                <a:ea typeface="+mn-ea"/>
                <a:cs typeface="+mn-cs"/>
              </a:rPr>
              <a:t>ensure</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you</a:t>
            </a:r>
            <a:r>
              <a:rPr lang="fr-CA" sz="1200" kern="1200" baseline="0" dirty="0">
                <a:solidFill>
                  <a:schemeClr val="tx1"/>
                </a:solidFill>
                <a:effectLst/>
                <a:latin typeface="+mn-lt"/>
                <a:ea typeface="+mn-ea"/>
                <a:cs typeface="+mn-cs"/>
              </a:rPr>
              <a:t> have the </a:t>
            </a:r>
            <a:r>
              <a:rPr lang="fr-CA" sz="1200" kern="1200" baseline="0" dirty="0" err="1">
                <a:solidFill>
                  <a:schemeClr val="tx1"/>
                </a:solidFill>
                <a:effectLst/>
                <a:latin typeface="+mn-lt"/>
                <a:ea typeface="+mn-ea"/>
                <a:cs typeface="+mn-cs"/>
              </a:rPr>
              <a:t>most</a:t>
            </a:r>
            <a:r>
              <a:rPr lang="fr-CA" sz="1200" kern="1200" baseline="0" dirty="0">
                <a:solidFill>
                  <a:schemeClr val="tx1"/>
                </a:solidFill>
                <a:effectLst/>
                <a:latin typeface="+mn-lt"/>
                <a:ea typeface="+mn-ea"/>
                <a:cs typeface="+mn-cs"/>
              </a:rPr>
              <a:t> up to date information.</a:t>
            </a:r>
            <a:endParaRPr lang="en-CA" sz="1200" kern="1200" dirty="0">
              <a:solidFill>
                <a:schemeClr val="tx1"/>
              </a:solidFill>
              <a:effectLst/>
              <a:latin typeface="+mn-lt"/>
              <a:ea typeface="+mn-ea"/>
              <a:cs typeface="+mn-cs"/>
            </a:endParaRPr>
          </a:p>
          <a:p>
            <a:pPr marL="0" indent="0">
              <a:buFont typeface="Arial" panose="020B0604020202020204" pitchFamily="34" charset="0"/>
              <a:buNone/>
            </a:pPr>
            <a:endParaRPr lang="fr-FR" dirty="0"/>
          </a:p>
          <a:p>
            <a:pPr marL="0" indent="0">
              <a:buFont typeface="Arial" panose="020B0604020202020204" pitchFamily="34" charset="0"/>
              <a:buNone/>
            </a:pPr>
            <a:r>
              <a:rPr lang="en-CA" dirty="0"/>
              <a:t>To fully understand the GSS there are a few foundational concepts we must first introduce, including NOCs, TEERs and LMIAs. </a:t>
            </a:r>
          </a:p>
          <a:p>
            <a:pPr marL="0" indent="0">
              <a:buFont typeface="Arial" panose="020B0604020202020204" pitchFamily="34" charset="0"/>
              <a:buNone/>
            </a:pPr>
            <a:endParaRPr lang="en-CA" dirty="0"/>
          </a:p>
          <a:p>
            <a:pPr marL="0" indent="0">
              <a:buFont typeface="Arial" panose="020B0604020202020204" pitchFamily="34" charset="0"/>
              <a:buNone/>
            </a:pPr>
            <a:r>
              <a:rPr lang="fr-FR" dirty="0" err="1"/>
              <a:t>Kulvinder</a:t>
            </a:r>
            <a:r>
              <a:rPr lang="fr-FR" baseline="0" dirty="0"/>
              <a:t> </a:t>
            </a:r>
            <a:r>
              <a:rPr lang="fr-FR" baseline="0" dirty="0" err="1"/>
              <a:t>will</a:t>
            </a:r>
            <a:r>
              <a:rPr lang="fr-FR" baseline="0" dirty="0"/>
              <a:t> </a:t>
            </a:r>
            <a:r>
              <a:rPr lang="fr-FR" baseline="0" dirty="0" err="1"/>
              <a:t>start</a:t>
            </a:r>
            <a:r>
              <a:rPr lang="fr-FR" baseline="0" dirty="0"/>
              <a:t> </a:t>
            </a:r>
            <a:r>
              <a:rPr lang="fr-FR" baseline="0" dirty="0" err="1"/>
              <a:t>with</a:t>
            </a:r>
            <a:r>
              <a:rPr lang="fr-FR" baseline="0" dirty="0"/>
              <a:t> the NOC!</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7E7BD-B901-A14F-86F1-435D331B35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Ross:</a:t>
            </a:r>
            <a:r>
              <a:rPr lang="en-US" sz="1200" kern="1200" baseline="0" dirty="0">
                <a:solidFill>
                  <a:schemeClr val="tx1"/>
                </a:solidFill>
                <a:effectLst/>
                <a:latin typeface="+mn-lt"/>
                <a:ea typeface="+mn-ea"/>
                <a:cs typeface="+mn-cs"/>
              </a:rPr>
              <a:t> And that is a snap shot of the Global Skills Strategy. </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US" dirty="0"/>
              <a:t>In summary, the key things to remember include</a:t>
            </a:r>
          </a:p>
          <a:p>
            <a:endParaRPr lang="en-US" dirty="0"/>
          </a:p>
          <a:p>
            <a:pPr marL="228600" indent="-228600">
              <a:buAutoNum type="arabicPeriod"/>
            </a:pPr>
            <a:r>
              <a:rPr lang="en-US" dirty="0"/>
              <a:t>Priority Processing</a:t>
            </a:r>
          </a:p>
          <a:p>
            <a:pPr marL="228600" indent="-228600">
              <a:buAutoNum type="arabicPeriod"/>
            </a:pPr>
            <a:r>
              <a:rPr lang="en-US" dirty="0"/>
              <a:t>Short term</a:t>
            </a:r>
            <a:r>
              <a:rPr lang="en-US" baseline="0" dirty="0"/>
              <a:t> work permit exemptions</a:t>
            </a:r>
          </a:p>
          <a:p>
            <a:pPr marL="228600" indent="-228600">
              <a:buAutoNum type="arabicPeriod"/>
            </a:pPr>
            <a:r>
              <a:rPr lang="en-US" baseline="0" dirty="0"/>
              <a:t>Enhanced client support</a:t>
            </a:r>
          </a:p>
          <a:p>
            <a:pPr marL="228600" indent="-228600">
              <a:buAutoNum type="arabicPeriod"/>
            </a:pPr>
            <a:r>
              <a:rPr lang="en-US" baseline="0" dirty="0"/>
              <a:t>Expedited LMIAs</a:t>
            </a:r>
          </a:p>
          <a:p>
            <a:pPr marL="228600" indent="-228600">
              <a:buAutoNum type="arabicPeriod"/>
            </a:pPr>
            <a:endParaRPr lang="en-US" baseline="0" dirty="0"/>
          </a:p>
          <a:p>
            <a:pPr marL="0" indent="0">
              <a:buNone/>
            </a:pPr>
            <a:r>
              <a:rPr lang="en-US" baseline="0" dirty="0"/>
              <a:t>And, of course, support from an IRCC Outreach Officer! </a:t>
            </a:r>
            <a:endParaRPr lang="en-CA" dirty="0"/>
          </a:p>
          <a:p>
            <a:endParaRPr lang="en-CA" sz="800" dirty="0">
              <a:solidFill>
                <a:schemeClr val="tx1">
                  <a:lumMod val="65000"/>
                  <a:lumOff val="35000"/>
                </a:schemeClr>
              </a:solidFill>
              <a:ea typeface="Segoe UI" panose="020B0502040204020203"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17E7BD-B901-A14F-86F1-435D331B3589}" type="slidenum">
              <a:rPr lang="en-US" smtClean="0"/>
              <a:t>10</a:t>
            </a:fld>
            <a:endParaRPr lang="en-US" dirty="0"/>
          </a:p>
        </p:txBody>
      </p:sp>
    </p:spTree>
    <p:extLst>
      <p:ext uri="{BB962C8B-B14F-4D97-AF65-F5344CB8AC3E}">
        <p14:creationId xmlns:p14="http://schemas.microsoft.com/office/powerpoint/2010/main" val="226985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Regular"/>
                <a:ea typeface="+mn-ea"/>
                <a:cs typeface="+mn-cs"/>
              </a:rPr>
              <a:t>Ross</a:t>
            </a:r>
            <a:r>
              <a:rPr lang="en-US" sz="1200" b="0" i="0" kern="1200" dirty="0">
                <a:solidFill>
                  <a:schemeClr val="tx1"/>
                </a:solidFill>
                <a:effectLst/>
                <a:latin typeface="Arial Regular"/>
                <a:ea typeface="+mn-ea"/>
                <a:cs typeface="+mn-cs"/>
              </a:rPr>
              <a:t>: We will now turn over to our colleague</a:t>
            </a:r>
            <a:r>
              <a:rPr lang="en-US" sz="1200" b="0" i="0" kern="1200" baseline="0" dirty="0">
                <a:solidFill>
                  <a:schemeClr val="tx1"/>
                </a:solidFill>
                <a:effectLst/>
                <a:latin typeface="Arial Regular"/>
                <a:ea typeface="+mn-ea"/>
                <a:cs typeface="+mn-cs"/>
              </a:rPr>
              <a:t> ______________ who has been managing your questions. Together we will take the rest of our time to answer your questions to the best of our ability. Please note that questions that are overly case specific, or where we want to verify details first, we’ll ask you to re-direct your question to promotion@cic.gc.ca so we can do a deeper dive and we’ll follow up from there. </a:t>
            </a:r>
          </a:p>
          <a:p>
            <a:endParaRPr lang="en-US" sz="1200" b="0" i="0" kern="1200" baseline="0" dirty="0">
              <a:solidFill>
                <a:schemeClr val="tx1"/>
              </a:solidFill>
              <a:effectLst/>
              <a:latin typeface="Arial Regular"/>
              <a:ea typeface="+mn-ea"/>
              <a:cs typeface="+mn-cs"/>
            </a:endParaRPr>
          </a:p>
          <a:p>
            <a:r>
              <a:rPr lang="en-US" sz="1200" b="0" i="0" kern="1200" baseline="0" dirty="0">
                <a:solidFill>
                  <a:schemeClr val="tx1"/>
                </a:solidFill>
                <a:effectLst/>
                <a:latin typeface="Arial Regular"/>
                <a:ea typeface="+mn-ea"/>
                <a:cs typeface="+mn-cs"/>
              </a:rPr>
              <a:t>Next slide</a:t>
            </a:r>
            <a:endParaRPr lang="en-CA" sz="1200" b="0" i="0" kern="1200" dirty="0">
              <a:solidFill>
                <a:schemeClr val="tx1"/>
              </a:solidFill>
              <a:effectLst/>
              <a:latin typeface="Arial Regular"/>
              <a:ea typeface="+mn-ea"/>
              <a:cs typeface="+mn-cs"/>
            </a:endParaRPr>
          </a:p>
        </p:txBody>
      </p:sp>
      <p:sp>
        <p:nvSpPr>
          <p:cNvPr id="4" name="Slide Number Placeholder 3"/>
          <p:cNvSpPr>
            <a:spLocks noGrp="1"/>
          </p:cNvSpPr>
          <p:nvPr>
            <p:ph type="sldNum" sz="quarter" idx="10"/>
          </p:nvPr>
        </p:nvSpPr>
        <p:spPr/>
        <p:txBody>
          <a:bodyPr/>
          <a:lstStyle/>
          <a:p>
            <a:fld id="{40666C51-7926-6648-A21B-ED9602E50B5A}" type="slidenum">
              <a:rPr lang="en-US" smtClean="0"/>
              <a:pPr/>
              <a:t>11</a:t>
            </a:fld>
            <a:endParaRPr lang="en-US"/>
          </a:p>
        </p:txBody>
      </p:sp>
    </p:spTree>
    <p:extLst>
      <p:ext uri="{BB962C8B-B14F-4D97-AF65-F5344CB8AC3E}">
        <p14:creationId xmlns:p14="http://schemas.microsoft.com/office/powerpoint/2010/main" val="325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Q&amp;A</a:t>
            </a:r>
          </a:p>
        </p:txBody>
      </p:sp>
      <p:sp>
        <p:nvSpPr>
          <p:cNvPr id="4" name="Slide Number Placeholder 3"/>
          <p:cNvSpPr>
            <a:spLocks noGrp="1"/>
          </p:cNvSpPr>
          <p:nvPr>
            <p:ph type="sldNum" sz="quarter" idx="10"/>
          </p:nvPr>
        </p:nvSpPr>
        <p:spPr/>
        <p:txBody>
          <a:bodyPr/>
          <a:lstStyle/>
          <a:p>
            <a:fld id="{40666C51-7926-6648-A21B-ED9602E50B5A}" type="slidenum">
              <a:rPr lang="en-US" smtClean="0"/>
              <a:pPr/>
              <a:t>12</a:t>
            </a:fld>
            <a:endParaRPr lang="en-US"/>
          </a:p>
        </p:txBody>
      </p:sp>
    </p:spTree>
    <p:extLst>
      <p:ext uri="{BB962C8B-B14F-4D97-AF65-F5344CB8AC3E}">
        <p14:creationId xmlns:p14="http://schemas.microsoft.com/office/powerpoint/2010/main" val="205436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40666C51-7926-6648-A21B-ED9602E50B5A}" type="slidenum">
              <a:rPr lang="en-US" smtClean="0"/>
              <a:pPr/>
              <a:t>13</a:t>
            </a:fld>
            <a:endParaRPr lang="en-US"/>
          </a:p>
        </p:txBody>
      </p:sp>
    </p:spTree>
    <p:extLst>
      <p:ext uri="{BB962C8B-B14F-4D97-AF65-F5344CB8AC3E}">
        <p14:creationId xmlns:p14="http://schemas.microsoft.com/office/powerpoint/2010/main" val="247155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7:notes"/>
          <p:cNvSpPr txBox="1">
            <a:spLocks noGrp="1"/>
          </p:cNvSpPr>
          <p:nvPr>
            <p:ph type="body" idx="1"/>
          </p:nvPr>
        </p:nvSpPr>
        <p:spPr>
          <a:xfrm>
            <a:off x="254643" y="4421822"/>
            <a:ext cx="6562800" cy="4420200"/>
          </a:xfrm>
          <a:prstGeom prst="rect">
            <a:avLst/>
          </a:prstGeom>
          <a:noFill/>
          <a:ln>
            <a:noFill/>
          </a:ln>
        </p:spPr>
        <p:txBody>
          <a:bodyPr spcFirstLastPara="1" wrap="square" lIns="93288" tIns="46643" rIns="93288" bIns="46643" anchor="t" anchorCtr="0">
            <a:noAutofit/>
          </a:bodyPr>
          <a:lstStyle/>
          <a:p>
            <a:pPr marL="0" marR="0">
              <a:spcBef>
                <a:spcPts val="0"/>
              </a:spcBef>
              <a:spcAft>
                <a:spcPts val="0"/>
              </a:spcAft>
            </a:pPr>
            <a:r>
              <a:rPr lang="en-CA" b="1" dirty="0" err="1">
                <a:effectLst/>
                <a:latin typeface="Calibri" panose="020F0502020204030204" pitchFamily="34" charset="0"/>
                <a:ea typeface="Calibri" panose="020F0502020204030204" pitchFamily="34" charset="0"/>
                <a:cs typeface="Times New Roman" panose="02020603050405020304" pitchFamily="18" charset="0"/>
              </a:rPr>
              <a:t>Kulvinder</a:t>
            </a:r>
            <a:r>
              <a:rPr lang="en-CA" dirty="0">
                <a:effectLst/>
                <a:latin typeface="Calibri" panose="020F0502020204030204" pitchFamily="34" charset="0"/>
                <a:ea typeface="Calibri" panose="020F0502020204030204" pitchFamily="34" charset="0"/>
                <a:cs typeface="Times New Roman" panose="02020603050405020304" pitchFamily="18" charset="0"/>
              </a:rPr>
              <a:t>: Thanks, Ross. </a:t>
            </a:r>
          </a:p>
          <a:p>
            <a:pPr marL="0" marR="0">
              <a:spcBef>
                <a:spcPts val="0"/>
              </a:spcBef>
              <a:spcAft>
                <a:spcPts val="0"/>
              </a:spcAft>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dirty="0">
                <a:effectLst/>
                <a:latin typeface="Calibri" panose="020F0502020204030204" pitchFamily="34" charset="0"/>
                <a:ea typeface="Calibri" panose="020F0502020204030204" pitchFamily="34" charset="0"/>
                <a:cs typeface="Times New Roman" panose="02020603050405020304" pitchFamily="18" charset="0"/>
              </a:rPr>
              <a:t>Okay, I would like to ensure that you are all familiar with a key immigration resource. We call it the “</a:t>
            </a:r>
            <a:r>
              <a:rPr lang="en-CA" b="1" dirty="0">
                <a:effectLst/>
                <a:latin typeface="Calibri" panose="020F0502020204030204" pitchFamily="34" charset="0"/>
                <a:ea typeface="Calibri" panose="020F0502020204030204" pitchFamily="34" charset="0"/>
                <a:cs typeface="Times New Roman" panose="02020603050405020304" pitchFamily="18" charset="0"/>
              </a:rPr>
              <a:t>NOC</a:t>
            </a:r>
            <a:r>
              <a:rPr lang="en-CA" dirty="0">
                <a:effectLst/>
                <a:latin typeface="Calibri" panose="020F0502020204030204" pitchFamily="34" charset="0"/>
                <a:ea typeface="Calibri" panose="020F0502020204030204" pitchFamily="34" charset="0"/>
                <a:cs typeface="Times New Roman" panose="02020603050405020304" pitchFamily="18" charset="0"/>
              </a:rPr>
              <a:t>,” which stands for the </a:t>
            </a:r>
            <a:r>
              <a:rPr lang="en-CA" b="1" dirty="0">
                <a:effectLst/>
                <a:latin typeface="Calibri" panose="020F0502020204030204" pitchFamily="34" charset="0"/>
                <a:ea typeface="Calibri" panose="020F0502020204030204" pitchFamily="34" charset="0"/>
                <a:cs typeface="Times New Roman" panose="02020603050405020304" pitchFamily="18" charset="0"/>
              </a:rPr>
              <a:t>National Occupational Classification</a:t>
            </a:r>
            <a:r>
              <a:rPr lang="en-CA" dirty="0">
                <a:effectLst/>
                <a:latin typeface="Calibri" panose="020F0502020204030204" pitchFamily="34" charset="0"/>
                <a:ea typeface="Calibri" panose="020F0502020204030204" pitchFamily="34" charset="0"/>
                <a:cs typeface="Times New Roman" panose="02020603050405020304" pitchFamily="18" charset="0"/>
              </a:rPr>
              <a:t>.</a:t>
            </a:r>
            <a:r>
              <a:rPr lang="en-CA" baseline="0" dirty="0">
                <a:effectLst/>
                <a:latin typeface="Calibri" panose="020F0502020204030204" pitchFamily="34" charset="0"/>
                <a:ea typeface="Calibri" panose="020F0502020204030204" pitchFamily="34" charset="0"/>
                <a:cs typeface="Times New Roman" panose="02020603050405020304" pitchFamily="18" charset="0"/>
              </a:rPr>
              <a:t> </a:t>
            </a:r>
            <a:r>
              <a:rPr lang="en-CA" dirty="0">
                <a:effectLst/>
                <a:latin typeface="Calibri" panose="020F0502020204030204" pitchFamily="34" charset="0"/>
                <a:ea typeface="Calibri" panose="020F0502020204030204" pitchFamily="34" charset="0"/>
                <a:cs typeface="Times New Roman" panose="02020603050405020304" pitchFamily="18" charset="0"/>
              </a:rPr>
              <a:t>Every job in Canada is associated with an NOC code.</a:t>
            </a:r>
            <a:r>
              <a:rPr lang="en-CA" baseline="0" dirty="0">
                <a:effectLst/>
                <a:latin typeface="Calibri" panose="020F0502020204030204" pitchFamily="34" charset="0"/>
                <a:ea typeface="Calibri" panose="020F0502020204030204" pitchFamily="34" charset="0"/>
                <a:cs typeface="Times New Roman" panose="02020603050405020304" pitchFamily="18" charset="0"/>
              </a:rPr>
              <a:t> </a:t>
            </a:r>
            <a:r>
              <a:rPr lang="en-CA" dirty="0">
                <a:effectLst/>
                <a:latin typeface="Calibri" panose="020F0502020204030204" pitchFamily="34" charset="0"/>
                <a:ea typeface="Calibri" panose="020F0502020204030204" pitchFamily="34" charset="0"/>
                <a:cs typeface="Times New Roman" panose="02020603050405020304" pitchFamily="18" charset="0"/>
              </a:rPr>
              <a:t>Think of the NOC as a big glossary of all occupations across Canada. </a:t>
            </a:r>
          </a:p>
          <a:p>
            <a:pPr marL="0" marR="0">
              <a:spcBef>
                <a:spcPts val="0"/>
              </a:spcBef>
              <a:spcAft>
                <a:spcPts val="0"/>
              </a:spcAft>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dirty="0">
                <a:effectLst/>
                <a:latin typeface="Calibri" panose="020F0502020204030204" pitchFamily="34" charset="0"/>
                <a:ea typeface="Calibri" panose="020F0502020204030204" pitchFamily="34" charset="0"/>
                <a:cs typeface="Times New Roman" panose="02020603050405020304" pitchFamily="18" charset="0"/>
              </a:rPr>
              <a:t>Every job – mine, yours and your boss’s job – has an NOC code. </a:t>
            </a:r>
          </a:p>
          <a:p>
            <a:pPr marL="0" marR="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Essentially</a:t>
            </a:r>
            <a:r>
              <a:rPr lang="en-US" baseline="0" dirty="0">
                <a:effectLst/>
                <a:latin typeface="Calibri" panose="020F0502020204030204" pitchFamily="34" charset="0"/>
                <a:ea typeface="Calibri" panose="020F0502020204030204" pitchFamily="34" charset="0"/>
                <a:cs typeface="Times New Roman" panose="02020603050405020304" pitchFamily="18" charset="0"/>
              </a:rPr>
              <a:t> the NOC is categorized by TEER- </a:t>
            </a:r>
            <a:r>
              <a:rPr lang="en-CA" sz="1200" b="0" i="1" u="none" strike="noStrike" kern="1200" cap="none" dirty="0">
                <a:solidFill>
                  <a:schemeClr val="tx1"/>
                </a:solidFill>
                <a:effectLst/>
                <a:latin typeface="+mn-lt"/>
                <a:ea typeface="Calibri"/>
                <a:cs typeface="Calibri"/>
                <a:sym typeface="Calibri"/>
              </a:rPr>
              <a:t>Training, Education, Experience and Responsibilities</a:t>
            </a:r>
            <a:r>
              <a:rPr lang="en-CA" sz="1200" b="0" i="0" u="none" strike="noStrike" kern="1200" cap="none" dirty="0">
                <a:solidFill>
                  <a:schemeClr val="tx1"/>
                </a:solidFill>
                <a:effectLst/>
                <a:latin typeface="+mn-lt"/>
                <a:ea typeface="Calibri"/>
                <a:cs typeface="Calibri"/>
                <a:sym typeface="Calibri"/>
              </a:rPr>
              <a:t> (TEER).</a:t>
            </a:r>
            <a:r>
              <a:rPr lang="en-CA" sz="1200" b="0" i="0" u="none" strike="noStrike" kern="1200" cap="none" baseline="0" dirty="0">
                <a:solidFill>
                  <a:schemeClr val="tx1"/>
                </a:solidFill>
                <a:effectLst/>
                <a:latin typeface="+mn-lt"/>
                <a:ea typeface="Calibri"/>
                <a:cs typeface="Calibri"/>
                <a:sym typeface="Calibri"/>
              </a:rPr>
              <a:t>  TEER 0-1 are high skilled, 2-3 is known as skilled and 4-5 are lower skilled occupations. </a:t>
            </a:r>
            <a:r>
              <a:rPr lang="en-CA" sz="1200" b="0" i="0" u="none" strike="noStrike" kern="1200" cap="none" baseline="0" dirty="0">
                <a:solidFill>
                  <a:schemeClr val="tx1"/>
                </a:solidFill>
                <a:effectLst/>
                <a:latin typeface="Calibri" panose="020F0502020204030204" pitchFamily="34" charset="0"/>
                <a:ea typeface="Calibri"/>
                <a:cs typeface="Times New Roman" panose="02020603050405020304" pitchFamily="18" charset="0"/>
                <a:sym typeface="Calibri"/>
              </a:rPr>
              <a:t>It’s important for you to know this because when hiring a foreign worker, </a:t>
            </a:r>
            <a:r>
              <a:rPr lang="en-US" dirty="0">
                <a:effectLst/>
                <a:latin typeface="Calibri" panose="020F0502020204030204" pitchFamily="34" charset="0"/>
                <a:ea typeface="Calibri" panose="020F0502020204030204" pitchFamily="34" charset="0"/>
                <a:cs typeface="Times New Roman" panose="02020603050405020304" pitchFamily="18" charset="0"/>
              </a:rPr>
              <a:t>access to</a:t>
            </a:r>
            <a:r>
              <a:rPr lang="en-US" baseline="0" dirty="0">
                <a:effectLst/>
                <a:latin typeface="Calibri" panose="020F0502020204030204" pitchFamily="34" charset="0"/>
                <a:ea typeface="Calibri" panose="020F0502020204030204" pitchFamily="34" charset="0"/>
                <a:cs typeface="Times New Roman" panose="02020603050405020304" pitchFamily="18" charset="0"/>
              </a:rPr>
              <a:t> many immigration programs and services is normally pre-determined by a particular NOC and/or TEER. </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200" b="0" i="0" u="none" strike="noStrike" cap="none" dirty="0">
              <a:solidFill>
                <a:schemeClr val="dk1"/>
              </a:solidFill>
              <a:effectLst/>
              <a:latin typeface="Calibri"/>
              <a:ea typeface="Calibri"/>
              <a:cs typeface="Calibri"/>
              <a:sym typeface="Calibri"/>
            </a:endParaRPr>
          </a:p>
        </p:txBody>
      </p:sp>
      <p:sp>
        <p:nvSpPr>
          <p:cNvPr id="220" name="Google Shape;220;p7:notes"/>
          <p:cNvSpPr txBox="1">
            <a:spLocks noGrp="1"/>
          </p:cNvSpPr>
          <p:nvPr>
            <p:ph type="sldNum" idx="12"/>
          </p:nvPr>
        </p:nvSpPr>
        <p:spPr>
          <a:xfrm>
            <a:off x="3978133" y="8842029"/>
            <a:ext cx="3043200" cy="465600"/>
          </a:xfrm>
          <a:prstGeom prst="rect">
            <a:avLst/>
          </a:prstGeom>
          <a:noFill/>
          <a:ln>
            <a:noFill/>
          </a:ln>
        </p:spPr>
        <p:txBody>
          <a:bodyPr spcFirstLastPara="1" wrap="square" lIns="93288" tIns="46643" rIns="93288" bIns="46643" anchor="b" anchorCtr="0">
            <a:noAutofit/>
          </a:bodyPr>
          <a:lstStyle/>
          <a:p>
            <a:pPr algn="r">
              <a:buSzPts val="1400"/>
            </a:pPr>
            <a:fld id="{00000000-1234-1234-1234-123412341234}" type="slidenum">
              <a:rPr lang="fr-CA"/>
              <a:pPr algn="r">
                <a:buSzPts val="1400"/>
              </a:pPr>
              <a:t>2</a:t>
            </a:fld>
            <a:endParaRPr/>
          </a:p>
        </p:txBody>
      </p:sp>
    </p:spTree>
    <p:extLst>
      <p:ext uri="{BB962C8B-B14F-4D97-AF65-F5344CB8AC3E}">
        <p14:creationId xmlns:p14="http://schemas.microsoft.com/office/powerpoint/2010/main" val="358932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So, just some helpful points on NOCs. </a:t>
            </a:r>
          </a:p>
          <a:p>
            <a:endParaRPr lang="en-US" sz="1200" b="0" i="0" kern="1200" dirty="0">
              <a:solidFill>
                <a:schemeClr val="tx1"/>
              </a:solidFill>
              <a:effectLst/>
              <a:latin typeface="Arial Regular"/>
              <a:ea typeface="+mn-ea"/>
              <a:cs typeface="+mn-cs"/>
            </a:endParaRPr>
          </a:p>
          <a:p>
            <a:pPr marL="171450" indent="-171450">
              <a:buFontTx/>
              <a:buChar char="-"/>
            </a:pPr>
            <a:r>
              <a:rPr lang="en-US" sz="1200" b="0" i="0" kern="1200" dirty="0">
                <a:solidFill>
                  <a:schemeClr val="tx1"/>
                </a:solidFill>
                <a:effectLst/>
                <a:latin typeface="Arial Regular"/>
                <a:ea typeface="+mn-ea"/>
                <a:cs typeface="+mn-cs"/>
              </a:rPr>
              <a:t>I would recommend you take a look at NOC tutorial which is hyperlinked in</a:t>
            </a:r>
            <a:r>
              <a:rPr lang="en-US" sz="1200" b="0" i="0" kern="1200" baseline="0" dirty="0">
                <a:solidFill>
                  <a:schemeClr val="tx1"/>
                </a:solidFill>
                <a:effectLst/>
                <a:latin typeface="Arial Regular"/>
                <a:ea typeface="+mn-ea"/>
                <a:cs typeface="+mn-cs"/>
              </a:rPr>
              <a:t> this deck. </a:t>
            </a:r>
          </a:p>
          <a:p>
            <a:pPr marL="171450" indent="-171450">
              <a:buFontTx/>
              <a:buChar char="-"/>
            </a:pPr>
            <a:r>
              <a:rPr lang="en-US" sz="1200" b="0" i="0" kern="1200" baseline="0" dirty="0">
                <a:solidFill>
                  <a:schemeClr val="tx1"/>
                </a:solidFill>
                <a:effectLst/>
                <a:latin typeface="Arial Regular"/>
                <a:ea typeface="+mn-ea"/>
                <a:cs typeface="+mn-cs"/>
              </a:rPr>
              <a:t>You are able to search key words or by sector when on the webpage</a:t>
            </a:r>
          </a:p>
          <a:p>
            <a:pPr marL="171450" indent="-171450">
              <a:buFontTx/>
              <a:buChar char="-"/>
            </a:pPr>
            <a:r>
              <a:rPr lang="en-US" sz="1200" b="0" i="0" kern="1200" baseline="0" dirty="0">
                <a:solidFill>
                  <a:schemeClr val="tx1"/>
                </a:solidFill>
                <a:effectLst/>
                <a:latin typeface="Arial Regular"/>
                <a:ea typeface="+mn-ea"/>
                <a:cs typeface="+mn-cs"/>
              </a:rPr>
              <a:t>If you are not sure, try searching similar jobs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Arial Regular"/>
                <a:ea typeface="+mn-ea"/>
                <a:cs typeface="+mn-cs"/>
              </a:rPr>
              <a:t>And for the last 2 points, </a:t>
            </a:r>
            <a:r>
              <a:rPr lang="en-CA" dirty="0">
                <a:effectLst/>
                <a:latin typeface="Calibri" panose="020F0502020204030204" pitchFamily="34" charset="0"/>
                <a:ea typeface="Calibri" panose="020F0502020204030204" pitchFamily="34" charset="0"/>
                <a:cs typeface="Times New Roman" panose="02020603050405020304" pitchFamily="18" charset="0"/>
              </a:rPr>
              <a:t>Be careful. Do not simply rely on the position title. Ask yourself which NOC code best describes the job offer. Focus on the main duties of this NOC code</a:t>
            </a:r>
            <a:r>
              <a:rPr lang="en-CA" baseline="0" dirty="0">
                <a:effectLst/>
                <a:latin typeface="Calibri" panose="020F0502020204030204" pitchFamily="34" charset="0"/>
                <a:ea typeface="Calibri" panose="020F0502020204030204" pitchFamily="34" charset="0"/>
                <a:cs typeface="Times New Roman" panose="02020603050405020304" pitchFamily="18" charset="0"/>
              </a:rPr>
              <a:t> when posting.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effectLst/>
                <a:latin typeface="Calibri" panose="020F0502020204030204" pitchFamily="34" charset="0"/>
                <a:ea typeface="Calibri" panose="020F0502020204030204" pitchFamily="34" charset="0"/>
                <a:cs typeface="Times New Roman" panose="02020603050405020304" pitchFamily="18" charset="0"/>
              </a:rPr>
              <a:t>Alright, Mr. Ross will speak to about LMIAs</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CA" sz="1200" b="0" i="0" kern="1200" dirty="0">
              <a:solidFill>
                <a:schemeClr val="tx1"/>
              </a:solidFill>
              <a:effectLst/>
              <a:latin typeface="Arial Regular"/>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66C51-7926-6648-A21B-ED9602E50B5A}"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405359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Ross:</a:t>
            </a:r>
            <a:r>
              <a:rPr lang="en-US" sz="1200" b="1" kern="1200" baseline="0" dirty="0">
                <a:solidFill>
                  <a:schemeClr val="tx1"/>
                </a:solidFill>
                <a:effectLst/>
                <a:latin typeface="+mn-lt"/>
                <a:ea typeface="+mn-ea"/>
                <a:cs typeface="+mn-cs"/>
              </a:rPr>
              <a:t> </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Thank you </a:t>
            </a:r>
            <a:r>
              <a:rPr lang="en-US" sz="1200" b="1" kern="1200" baseline="0" dirty="0" err="1">
                <a:solidFill>
                  <a:schemeClr val="tx1"/>
                </a:solidFill>
                <a:effectLst/>
                <a:latin typeface="+mn-lt"/>
                <a:ea typeface="+mn-ea"/>
                <a:cs typeface="+mn-cs"/>
              </a:rPr>
              <a:t>Kuldvinder</a:t>
            </a:r>
            <a:r>
              <a:rPr lang="en-US" sz="1200" b="1" kern="1200" baseline="0" dirty="0">
                <a:solidFill>
                  <a:schemeClr val="tx1"/>
                </a:solidFill>
                <a:effectLst/>
                <a:latin typeface="+mn-lt"/>
                <a:ea typeface="+mn-ea"/>
                <a:cs typeface="+mn-cs"/>
              </a:rPr>
              <a:t>!</a:t>
            </a:r>
          </a:p>
          <a:p>
            <a:endParaRPr lang="en-US" sz="1200" b="1" kern="1200" baseline="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Another important</a:t>
            </a:r>
            <a:r>
              <a:rPr lang="en-US" sz="1200" b="0" kern="1200" baseline="0" dirty="0">
                <a:solidFill>
                  <a:schemeClr val="tx1"/>
                </a:solidFill>
                <a:effectLst/>
                <a:latin typeface="+mn-lt"/>
                <a:ea typeface="+mn-ea"/>
                <a:cs typeface="+mn-cs"/>
              </a:rPr>
              <a:t> concept is the </a:t>
            </a:r>
            <a:r>
              <a:rPr lang="en-CA" sz="1200" b="0" i="0" kern="1200" dirty="0">
                <a:solidFill>
                  <a:schemeClr val="tx1"/>
                </a:solidFill>
                <a:effectLst/>
                <a:latin typeface="+mn-lt"/>
                <a:ea typeface="+mn-ea"/>
                <a:cs typeface="+mn-cs"/>
              </a:rPr>
              <a:t>Labour Market Impact Assessment (LMIA). This is a document that an employer in Canada </a:t>
            </a:r>
            <a:r>
              <a:rPr lang="en-CA" sz="1200" b="1" i="0" kern="1200" dirty="0">
                <a:solidFill>
                  <a:schemeClr val="tx1"/>
                </a:solidFill>
                <a:effectLst/>
                <a:latin typeface="+mn-lt"/>
                <a:ea typeface="+mn-ea"/>
                <a:cs typeface="+mn-cs"/>
              </a:rPr>
              <a:t>may</a:t>
            </a:r>
            <a:r>
              <a:rPr lang="en-CA" sz="1200" b="0" i="0" kern="1200" dirty="0">
                <a:solidFill>
                  <a:schemeClr val="tx1"/>
                </a:solidFill>
                <a:effectLst/>
                <a:latin typeface="+mn-lt"/>
                <a:ea typeface="+mn-ea"/>
                <a:cs typeface="+mn-cs"/>
              </a:rPr>
              <a:t> need to get before hiring a foreign worker.</a:t>
            </a:r>
            <a:r>
              <a:rPr lang="en-CA"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LMIA is essentially government authorization that ensures hiring a foreign worker won't negatively impact the job market for Canadian citizens</a:t>
            </a:r>
            <a:r>
              <a:rPr lang="en-CA" sz="1200" kern="1200" baseline="0" dirty="0">
                <a:solidFill>
                  <a:schemeClr val="tx1"/>
                </a:solidFill>
                <a:effectLst/>
                <a:latin typeface="+mn-lt"/>
                <a:ea typeface="+mn-ea"/>
                <a:cs typeface="+mn-cs"/>
              </a:rPr>
              <a:t> and PRs</a:t>
            </a:r>
            <a:r>
              <a:rPr lang="en-CA" sz="1200" kern="1200" dirty="0">
                <a:solidFill>
                  <a:schemeClr val="tx1"/>
                </a:solidFill>
                <a:effectLst/>
                <a:latin typeface="+mn-lt"/>
                <a:ea typeface="+mn-ea"/>
                <a:cs typeface="+mn-cs"/>
              </a:rPr>
              <a:t>. The process </a:t>
            </a:r>
            <a:r>
              <a:rPr lang="en-CA" sz="1200" b="0" i="0" kern="1200" dirty="0">
                <a:solidFill>
                  <a:schemeClr val="tx1"/>
                </a:solidFill>
                <a:effectLst/>
                <a:latin typeface="+mn-lt"/>
                <a:ea typeface="+mn-ea"/>
                <a:cs typeface="+mn-cs"/>
              </a:rPr>
              <a:t>protects the</a:t>
            </a:r>
            <a:r>
              <a:rPr lang="en-CA" sz="1200" b="0" i="0" kern="1200" baseline="0" dirty="0">
                <a:solidFill>
                  <a:schemeClr val="tx1"/>
                </a:solidFill>
                <a:effectLst/>
                <a:latin typeface="+mn-lt"/>
                <a:ea typeface="+mn-ea"/>
                <a:cs typeface="+mn-cs"/>
              </a:rPr>
              <a:t> Canadian </a:t>
            </a:r>
            <a:r>
              <a:rPr lang="en-CA" sz="1200" b="0" i="0" kern="1200" dirty="0">
                <a:solidFill>
                  <a:schemeClr val="tx1"/>
                </a:solidFill>
                <a:effectLst/>
                <a:latin typeface="+mn-lt"/>
                <a:ea typeface="+mn-ea"/>
                <a:cs typeface="+mn-cs"/>
              </a:rPr>
              <a:t>labour market</a:t>
            </a:r>
            <a:r>
              <a:rPr lang="en-CA" sz="1200" b="0" i="0" kern="1200" baseline="0" dirty="0">
                <a:solidFill>
                  <a:schemeClr val="tx1"/>
                </a:solidFill>
                <a:effectLst/>
                <a:latin typeface="+mn-lt"/>
                <a:ea typeface="+mn-ea"/>
                <a:cs typeface="+mn-cs"/>
              </a:rPr>
              <a:t> by verifying </a:t>
            </a:r>
            <a:r>
              <a:rPr lang="en-CA" sz="1200" b="0" i="0" kern="1200" dirty="0">
                <a:solidFill>
                  <a:schemeClr val="tx1"/>
                </a:solidFill>
                <a:effectLst/>
                <a:latin typeface="+mn-lt"/>
                <a:ea typeface="+mn-ea"/>
                <a:cs typeface="+mn-cs"/>
              </a:rPr>
              <a:t>that a Canadian or permanent resident workers are not displaced by filling the job with a foreign</a:t>
            </a:r>
            <a:r>
              <a:rPr lang="en-CA" sz="1200" b="0" i="0" kern="1200" baseline="0" dirty="0">
                <a:solidFill>
                  <a:schemeClr val="tx1"/>
                </a:solidFill>
                <a:effectLst/>
                <a:latin typeface="+mn-lt"/>
                <a:ea typeface="+mn-ea"/>
                <a:cs typeface="+mn-cs"/>
              </a:rPr>
              <a:t> worker.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short, you the employer</a:t>
            </a:r>
            <a:r>
              <a:rPr lang="en-CA" sz="1200" kern="1200" baseline="0" dirty="0">
                <a:solidFill>
                  <a:schemeClr val="tx1"/>
                </a:solidFill>
                <a:effectLst/>
                <a:latin typeface="+mn-lt"/>
                <a:ea typeface="+mn-ea"/>
                <a:cs typeface="+mn-cs"/>
              </a:rPr>
              <a:t> can </a:t>
            </a:r>
            <a:r>
              <a:rPr lang="en-CA" sz="1200" kern="1200" dirty="0">
                <a:solidFill>
                  <a:schemeClr val="tx1"/>
                </a:solidFill>
                <a:effectLst/>
                <a:latin typeface="+mn-lt"/>
                <a:ea typeface="+mn-ea"/>
                <a:cs typeface="+mn-cs"/>
              </a:rPr>
              <a:t>apply for an</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LMIA from Employment and</a:t>
            </a:r>
            <a:r>
              <a:rPr lang="en-CA" sz="1200" kern="1200" baseline="0" dirty="0">
                <a:solidFill>
                  <a:schemeClr val="tx1"/>
                </a:solidFill>
                <a:effectLst/>
                <a:latin typeface="+mn-lt"/>
                <a:ea typeface="+mn-ea"/>
                <a:cs typeface="+mn-cs"/>
              </a:rPr>
              <a:t> Social Development Canada</a:t>
            </a:r>
            <a:r>
              <a:rPr lang="en-CA" sz="1200" kern="1200" dirty="0">
                <a:solidFill>
                  <a:schemeClr val="tx1"/>
                </a:solidFill>
                <a:effectLst/>
                <a:latin typeface="+mn-lt"/>
                <a:ea typeface="+mn-ea"/>
                <a:cs typeface="+mn-cs"/>
              </a:rPr>
              <a:t> (otherwise known as ESDC but you may know as Service Canada). IF approved, your worker candidate</a:t>
            </a:r>
            <a:r>
              <a:rPr lang="en-CA" sz="1200" kern="1200" baseline="0" dirty="0">
                <a:solidFill>
                  <a:schemeClr val="tx1"/>
                </a:solidFill>
                <a:effectLst/>
                <a:latin typeface="+mn-lt"/>
                <a:ea typeface="+mn-ea"/>
                <a:cs typeface="+mn-cs"/>
              </a:rPr>
              <a:t> can then apply</a:t>
            </a:r>
            <a:r>
              <a:rPr lang="en-CA" sz="1200" kern="1200" dirty="0">
                <a:solidFill>
                  <a:schemeClr val="tx1"/>
                </a:solidFill>
                <a:effectLst/>
                <a:latin typeface="+mn-lt"/>
                <a:ea typeface="+mn-ea"/>
                <a:cs typeface="+mn-cs"/>
              </a:rPr>
              <a:t> for a work permit based on that positive LMIA. When accessing LMIAs, you are participating in the Temporary Foreign</a:t>
            </a:r>
            <a:r>
              <a:rPr lang="en-CA" sz="1200" kern="1200" baseline="0" dirty="0">
                <a:solidFill>
                  <a:schemeClr val="tx1"/>
                </a:solidFill>
                <a:effectLst/>
                <a:latin typeface="+mn-lt"/>
                <a:ea typeface="+mn-ea"/>
                <a:cs typeface="+mn-cs"/>
              </a:rPr>
              <a:t> Worker Program otherwise known as the TFWP.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Alternatively, many work permit</a:t>
            </a:r>
            <a:r>
              <a:rPr lang="en-CA" sz="1200" kern="1200" baseline="0" dirty="0">
                <a:solidFill>
                  <a:schemeClr val="tx1"/>
                </a:solidFill>
                <a:effectLst/>
                <a:latin typeface="+mn-lt"/>
                <a:ea typeface="+mn-ea"/>
                <a:cs typeface="+mn-cs"/>
              </a:rPr>
              <a:t> types are exempt from the LMIA</a:t>
            </a:r>
            <a:r>
              <a:rPr lang="en-CA" sz="1200" kern="1200" dirty="0">
                <a:solidFill>
                  <a:schemeClr val="tx1"/>
                </a:solidFill>
                <a:effectLst/>
                <a:latin typeface="+mn-lt"/>
                <a:ea typeface="+mn-ea"/>
                <a:cs typeface="+mn-cs"/>
              </a:rPr>
              <a:t>. These permits</a:t>
            </a:r>
            <a:r>
              <a:rPr lang="en-CA" sz="1200" kern="1200" baseline="0" dirty="0">
                <a:solidFill>
                  <a:schemeClr val="tx1"/>
                </a:solidFill>
                <a:effectLst/>
                <a:latin typeface="+mn-lt"/>
                <a:ea typeface="+mn-ea"/>
                <a:cs typeface="+mn-cs"/>
              </a:rPr>
              <a:t> fall under what’s called </a:t>
            </a:r>
            <a:r>
              <a:rPr lang="en-CA" sz="1200" kern="1200" dirty="0">
                <a:solidFill>
                  <a:schemeClr val="tx1"/>
                </a:solidFill>
                <a:effectLst/>
                <a:latin typeface="+mn-lt"/>
                <a:ea typeface="+mn-ea"/>
                <a:cs typeface="+mn-cs"/>
              </a:rPr>
              <a:t>the International Mobility</a:t>
            </a:r>
            <a:r>
              <a:rPr lang="en-CA" sz="1200" kern="1200" baseline="0" dirty="0">
                <a:solidFill>
                  <a:schemeClr val="tx1"/>
                </a:solidFill>
                <a:effectLst/>
                <a:latin typeface="+mn-lt"/>
                <a:ea typeface="+mn-ea"/>
                <a:cs typeface="+mn-cs"/>
              </a:rPr>
              <a:t> Program, otherwise known as the IMP</a:t>
            </a:r>
            <a:r>
              <a:rPr lang="en-CA" sz="1200" kern="1200" dirty="0">
                <a:solidFill>
                  <a:schemeClr val="tx1"/>
                </a:solidFill>
                <a:effectLst/>
                <a:latin typeface="+mn-lt"/>
                <a:ea typeface="+mn-ea"/>
                <a:cs typeface="+mn-cs"/>
              </a:rPr>
              <a:t>. Some examples you may be familiar with include open work permit for international graduates, </a:t>
            </a:r>
            <a:r>
              <a:rPr lang="en-CA" sz="1200" kern="1200" baseline="0" dirty="0">
                <a:solidFill>
                  <a:schemeClr val="tx1"/>
                </a:solidFill>
                <a:effectLst/>
                <a:latin typeface="+mn-lt"/>
                <a:ea typeface="+mn-ea"/>
                <a:cs typeface="+mn-cs"/>
              </a:rPr>
              <a:t>permits for the spouses of workers and students, </a:t>
            </a:r>
            <a:r>
              <a:rPr lang="en-CA" sz="1200" kern="1200" dirty="0">
                <a:solidFill>
                  <a:schemeClr val="tx1"/>
                </a:solidFill>
                <a:effectLst/>
                <a:latin typeface="+mn-lt"/>
                <a:ea typeface="+mn-ea"/>
                <a:cs typeface="+mn-cs"/>
              </a:rPr>
              <a:t>permits for provincial nominees and the Francophone Mobility program. We covered</a:t>
            </a:r>
            <a:r>
              <a:rPr lang="en-CA" sz="1200" kern="1200" baseline="0" dirty="0">
                <a:solidFill>
                  <a:schemeClr val="tx1"/>
                </a:solidFill>
                <a:effectLst/>
                <a:latin typeface="+mn-lt"/>
                <a:ea typeface="+mn-ea"/>
                <a:cs typeface="+mn-cs"/>
              </a:rPr>
              <a:t> many of these work permit programs in last week’s session on the TFWP and IMP. But I would encourage everyone to also attend the December 13 and 14</a:t>
            </a:r>
            <a:r>
              <a:rPr lang="en-CA" sz="1200" kern="1200" baseline="30000" dirty="0">
                <a:solidFill>
                  <a:schemeClr val="tx1"/>
                </a:solidFill>
                <a:effectLst/>
                <a:latin typeface="+mn-lt"/>
                <a:ea typeface="+mn-ea"/>
                <a:cs typeface="+mn-cs"/>
              </a:rPr>
              <a:t>th</a:t>
            </a:r>
            <a:r>
              <a:rPr lang="en-CA" sz="1200" kern="1200" baseline="0" dirty="0">
                <a:solidFill>
                  <a:schemeClr val="tx1"/>
                </a:solidFill>
                <a:effectLst/>
                <a:latin typeface="+mn-lt"/>
                <a:ea typeface="+mn-ea"/>
                <a:cs typeface="+mn-cs"/>
              </a:rPr>
              <a:t> </a:t>
            </a:r>
            <a:r>
              <a:rPr lang="en-CA" sz="1200" kern="1200" baseline="0" dirty="0" err="1">
                <a:solidFill>
                  <a:schemeClr val="tx1"/>
                </a:solidFill>
                <a:effectLst/>
                <a:latin typeface="+mn-lt"/>
                <a:ea typeface="+mn-ea"/>
                <a:cs typeface="+mn-cs"/>
              </a:rPr>
              <a:t>sessiosn</a:t>
            </a:r>
            <a:r>
              <a:rPr lang="en-CA" sz="1200" kern="1200" baseline="0" dirty="0">
                <a:solidFill>
                  <a:schemeClr val="tx1"/>
                </a:solidFill>
                <a:effectLst/>
                <a:latin typeface="+mn-lt"/>
                <a:ea typeface="+mn-ea"/>
                <a:cs typeface="+mn-cs"/>
              </a:rPr>
              <a:t> on Francophone immigration. Here our colleagues will go over the FM program, which makes it very convenient and relatively simple for Canadian employers to hire bilingual and </a:t>
            </a:r>
            <a:r>
              <a:rPr lang="en-CA" sz="1200" kern="1200" baseline="0" dirty="0" err="1">
                <a:solidFill>
                  <a:schemeClr val="tx1"/>
                </a:solidFill>
                <a:effectLst/>
                <a:latin typeface="+mn-lt"/>
                <a:ea typeface="+mn-ea"/>
                <a:cs typeface="+mn-cs"/>
              </a:rPr>
              <a:t>french</a:t>
            </a:r>
            <a:r>
              <a:rPr lang="en-CA" sz="1200" kern="1200" baseline="0" dirty="0">
                <a:solidFill>
                  <a:schemeClr val="tx1"/>
                </a:solidFill>
                <a:effectLst/>
                <a:latin typeface="+mn-lt"/>
                <a:ea typeface="+mn-ea"/>
                <a:cs typeface="+mn-cs"/>
              </a:rPr>
              <a:t> speaking candidates. </a:t>
            </a:r>
          </a:p>
          <a:p>
            <a:endParaRPr lang="en-US" sz="1200" kern="1200" baseline="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TFWP and IMP together constitute Canada’s two umbrella</a:t>
            </a:r>
            <a:r>
              <a:rPr lang="en-CA" sz="1200" kern="1200" baseline="0" dirty="0">
                <a:solidFill>
                  <a:schemeClr val="tx1"/>
                </a:solidFill>
                <a:effectLst/>
                <a:latin typeface="+mn-lt"/>
                <a:ea typeface="+mn-ea"/>
                <a:cs typeface="+mn-cs"/>
              </a:rPr>
              <a:t> work permit programs; covering both the LMIA and exemptions to the LMIA.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17E7BD-B901-A14F-86F1-435D331B3589}" type="slidenum">
              <a:rPr lang="en-US" smtClean="0"/>
              <a:t>4</a:t>
            </a:fld>
            <a:endParaRPr lang="en-US" dirty="0"/>
          </a:p>
        </p:txBody>
      </p:sp>
    </p:spTree>
    <p:extLst>
      <p:ext uri="{BB962C8B-B14F-4D97-AF65-F5344CB8AC3E}">
        <p14:creationId xmlns:p14="http://schemas.microsoft.com/office/powerpoint/2010/main" val="158191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Ross</a:t>
            </a:r>
            <a:r>
              <a:rPr lang="en-US" sz="1200" dirty="0"/>
              <a:t>: Now that</a:t>
            </a:r>
            <a:r>
              <a:rPr lang="en-US" sz="1200" baseline="0" dirty="0"/>
              <a:t> we’ve touched on NOCs, TEERs and LMIAs - </a:t>
            </a:r>
            <a:r>
              <a:rPr lang="en-US" sz="1200" dirty="0"/>
              <a:t>let’s move on to Global</a:t>
            </a:r>
            <a:r>
              <a:rPr lang="en-US" sz="1200" baseline="0" dirty="0"/>
              <a:t> Skills Strategy, otherwise known as the GSS</a:t>
            </a:r>
            <a:r>
              <a:rPr lang="en-US" sz="1200" dirty="0"/>
              <a:t>…… So, what is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kern="1200" dirty="0">
                <a:solidFill>
                  <a:schemeClr val="tx1"/>
                </a:solidFill>
                <a:effectLst/>
                <a:latin typeface="+mn-lt"/>
                <a:ea typeface="+mn-ea"/>
                <a:cs typeface="+mn-cs"/>
              </a:rPr>
              <a:t>The GSS is simply</a:t>
            </a:r>
            <a:r>
              <a:rPr lang="en-CA" sz="1200" b="0" i="0" kern="1200" baseline="0" dirty="0">
                <a:solidFill>
                  <a:schemeClr val="tx1"/>
                </a:solidFill>
                <a:effectLst/>
                <a:latin typeface="+mn-lt"/>
                <a:ea typeface="+mn-ea"/>
                <a:cs typeface="+mn-cs"/>
              </a:rPr>
              <a:t> a</a:t>
            </a:r>
            <a:r>
              <a:rPr lang="en-CA" sz="1200" b="0" i="0" kern="1200" dirty="0">
                <a:solidFill>
                  <a:schemeClr val="tx1"/>
                </a:solidFill>
                <a:effectLst/>
                <a:latin typeface="+mn-lt"/>
                <a:ea typeface="+mn-ea"/>
                <a:cs typeface="+mn-cs"/>
              </a:rPr>
              <a:t> strategy which provides faster application processing times, work permit exemptions,</a:t>
            </a:r>
            <a:r>
              <a:rPr lang="en-CA" sz="1200" b="0" i="0" kern="1200" baseline="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enhanced customer service, and </a:t>
            </a:r>
            <a:r>
              <a:rPr lang="en-CA" sz="1200" b="0" i="0" kern="1200" baseline="0" dirty="0">
                <a:solidFill>
                  <a:schemeClr val="tx1"/>
                </a:solidFill>
                <a:effectLst/>
                <a:latin typeface="+mn-lt"/>
                <a:ea typeface="+mn-ea"/>
                <a:cs typeface="+mn-cs"/>
              </a:rPr>
              <a:t>expedited LMIAs</a:t>
            </a:r>
            <a:r>
              <a:rPr lang="en-CA" sz="1200" b="0" i="0" kern="1200" dirty="0">
                <a:solidFill>
                  <a:schemeClr val="tx1"/>
                </a:solidFill>
                <a:effectLst/>
                <a:latin typeface="+mn-lt"/>
                <a:ea typeface="+mn-ea"/>
                <a:cs typeface="+mn-cs"/>
              </a:rPr>
              <a:t>. Expedited</a:t>
            </a:r>
            <a:r>
              <a:rPr lang="en-CA" sz="1200" b="0" i="0" kern="1200" baseline="0" dirty="0">
                <a:solidFill>
                  <a:schemeClr val="tx1"/>
                </a:solidFill>
                <a:effectLst/>
                <a:latin typeface="+mn-lt"/>
                <a:ea typeface="+mn-ea"/>
                <a:cs typeface="+mn-cs"/>
              </a:rPr>
              <a:t> LMIAs are offered though the Global Talent Stream. And because LMIAs are managed by Service Canada we won’t be covering it much detail in today’s session – other to say that through it, employers hiring highly skilled workers can get LMIAs processed very quickly, and in turn the worker may also qualify for priority processing on the work permit. </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strike="noStrike" dirty="0"/>
              <a:t>The</a:t>
            </a:r>
            <a:r>
              <a:rPr lang="en-CA" sz="1200" strike="noStrike" baseline="0" dirty="0"/>
              <a:t> strategy</a:t>
            </a:r>
            <a:r>
              <a:rPr lang="en-CA" sz="1200" strike="noStrike" dirty="0"/>
              <a:t> was launched in June 2017</a:t>
            </a:r>
            <a:r>
              <a:rPr lang="en-CA" sz="1200" strike="noStrike" baseline="0" dirty="0"/>
              <a:t> in </a:t>
            </a:r>
            <a:r>
              <a:rPr lang="en-CA" sz="1200" strike="noStrike" dirty="0"/>
              <a:t>recognition that by facilitating</a:t>
            </a:r>
            <a:r>
              <a:rPr lang="en-CA" sz="1200" strike="noStrike" baseline="0" dirty="0"/>
              <a:t> </a:t>
            </a:r>
            <a:r>
              <a:rPr lang="en-CA" sz="1200" strike="noStrike" dirty="0"/>
              <a:t>the entry of top global talent, innovative companies can find the skills and expertise they need to grow, create</a:t>
            </a:r>
            <a:r>
              <a:rPr lang="en-CA" sz="1200" strike="noStrike" baseline="0" dirty="0"/>
              <a:t> jobs for Canadians and </a:t>
            </a:r>
            <a:r>
              <a:rPr lang="en-CA" sz="1200" strike="noStrike" dirty="0"/>
              <a:t>invest in the</a:t>
            </a:r>
            <a:r>
              <a:rPr lang="en-CA" sz="1200" strike="noStrike" baseline="0" dirty="0"/>
              <a:t> country.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strike="noStrike" baseline="0"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strike="noStrike" baseline="0" dirty="0">
                <a:cs typeface="Segoe UI" panose="020B0502040204020203" pitchFamily="34" charset="0"/>
              </a:rPr>
              <a:t>It </a:t>
            </a:r>
            <a:r>
              <a:rPr lang="en-CA" sz="1200" strike="noStrike" dirty="0">
                <a:ea typeface="Segoe UI" panose="020B0502040204020203" pitchFamily="34" charset="0"/>
                <a:cs typeface="Segoe UI" panose="020B0502040204020203" pitchFamily="34" charset="0"/>
              </a:rPr>
              <a:t>also recognizes that talent needs to be brought in quickly and with predictability, as these are often factors in investment and recruitment decisions. </a:t>
            </a:r>
            <a:r>
              <a:rPr lang="en-CA" sz="1200" strike="noStrike" baseline="0" dirty="0">
                <a:ea typeface="Segoe UI" panose="020B0502040204020203" pitchFamily="34" charset="0"/>
                <a:cs typeface="Segoe UI" panose="020B0502040204020203" pitchFamily="34" charset="0"/>
              </a:rPr>
              <a:t> The strategy is c</a:t>
            </a:r>
            <a:r>
              <a:rPr lang="en-CA" sz="1200" strike="noStrike" dirty="0">
                <a:ea typeface="Segoe UI" panose="020B0502040204020203" pitchFamily="34" charset="0"/>
                <a:cs typeface="Segoe UI" panose="020B0502040204020203" pitchFamily="34" charset="0"/>
              </a:rPr>
              <a:t>o-led by IRCC and Service</a:t>
            </a:r>
            <a:r>
              <a:rPr lang="en-CA" sz="1200" strike="noStrike" baseline="0" dirty="0">
                <a:ea typeface="Segoe UI" panose="020B0502040204020203" pitchFamily="34" charset="0"/>
                <a:cs typeface="Segoe UI" panose="020B0502040204020203" pitchFamily="34" charset="0"/>
              </a:rPr>
              <a:t> Canada with </a:t>
            </a:r>
            <a:r>
              <a:rPr lang="en-CA" sz="1200" strike="noStrike" dirty="0">
                <a:ea typeface="Segoe UI" panose="020B0502040204020203" pitchFamily="34" charset="0"/>
                <a:cs typeface="Segoe UI" panose="020B0502040204020203" pitchFamily="34" charset="0"/>
              </a:rPr>
              <a:t>the explicit objective of facilitating employer access to highly skilled foreign workers in order to succeed in the global marketplace.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strike="noStrike"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strike="noStrike" dirty="0">
                <a:cs typeface="Segoe UI" panose="020B0502040204020203" pitchFamily="34" charset="0"/>
              </a:rPr>
              <a:t>Over, to you </a:t>
            </a:r>
            <a:r>
              <a:rPr lang="en-US" sz="1200" strike="noStrike" dirty="0" err="1">
                <a:cs typeface="Segoe UI" panose="020B0502040204020203" pitchFamily="34" charset="0"/>
              </a:rPr>
              <a:t>Kulvinder</a:t>
            </a:r>
            <a:r>
              <a:rPr lang="en-US" sz="1200" strike="noStrike" dirty="0">
                <a:cs typeface="Segoe UI" panose="020B0502040204020203" pitchFamily="34" charset="0"/>
              </a:rPr>
              <a:t>.</a:t>
            </a:r>
            <a:r>
              <a:rPr lang="en-US" sz="1200" strike="noStrike" baseline="0" dirty="0">
                <a:cs typeface="Segoe UI" panose="020B0502040204020203" pitchFamily="34" charset="0"/>
              </a:rPr>
              <a:t> </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5</a:t>
            </a:fld>
            <a:endParaRPr lang="en-US" dirty="0"/>
          </a:p>
        </p:txBody>
      </p:sp>
    </p:spTree>
    <p:extLst>
      <p:ext uri="{BB962C8B-B14F-4D97-AF65-F5344CB8AC3E}">
        <p14:creationId xmlns:p14="http://schemas.microsoft.com/office/powerpoint/2010/main" val="64189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200" b="1" kern="1200" dirty="0" err="1">
                <a:solidFill>
                  <a:schemeClr val="tx1"/>
                </a:solidFill>
                <a:effectLst/>
                <a:latin typeface="+mn-lt"/>
                <a:ea typeface="+mn-ea"/>
                <a:cs typeface="+mn-cs"/>
              </a:rPr>
              <a:t>Kulvinder</a:t>
            </a:r>
            <a:r>
              <a:rPr lang="en-CA" sz="1200" b="1"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 The GSS</a:t>
            </a:r>
            <a:r>
              <a:rPr lang="en-CA" sz="1200" kern="1200" baseline="0" dirty="0">
                <a:solidFill>
                  <a:schemeClr val="tx1"/>
                </a:solidFill>
                <a:effectLst/>
                <a:latin typeface="+mn-lt"/>
                <a:ea typeface="+mn-ea"/>
                <a:cs typeface="+mn-cs"/>
              </a:rPr>
              <a:t> is made up o</a:t>
            </a:r>
            <a:r>
              <a:rPr lang="en-CA" sz="1200" kern="1200" dirty="0">
                <a:solidFill>
                  <a:schemeClr val="tx1"/>
                </a:solidFill>
                <a:effectLst/>
                <a:latin typeface="+mn-lt"/>
                <a:ea typeface="+mn-ea"/>
                <a:cs typeface="+mn-cs"/>
              </a:rPr>
              <a:t>f</a:t>
            </a:r>
            <a:r>
              <a:rPr lang="en-CA" sz="1200" kern="1200" baseline="0" dirty="0">
                <a:solidFill>
                  <a:schemeClr val="tx1"/>
                </a:solidFill>
                <a:effectLst/>
                <a:latin typeface="+mn-lt"/>
                <a:ea typeface="+mn-ea"/>
                <a:cs typeface="+mn-cs"/>
              </a:rPr>
              <a:t> 4</a:t>
            </a:r>
            <a:r>
              <a:rPr lang="en-CA" sz="1200" kern="1200" dirty="0">
                <a:solidFill>
                  <a:schemeClr val="tx1"/>
                </a:solidFill>
                <a:effectLst/>
                <a:latin typeface="+mn-lt"/>
                <a:ea typeface="+mn-ea"/>
                <a:cs typeface="+mn-cs"/>
              </a:rPr>
              <a:t> pillars </a:t>
            </a:r>
          </a:p>
          <a:p>
            <a:pPr marL="0" lvl="0" indent="0">
              <a:buFont typeface="Arial" panose="020B0604020202020204" pitchFamily="34" charset="0"/>
              <a:buNone/>
            </a:pPr>
            <a:endParaRPr lang="en-CA" sz="1200" b="1" kern="1200" dirty="0">
              <a:solidFill>
                <a:schemeClr val="tx1"/>
              </a:solidFill>
              <a:effectLst/>
              <a:latin typeface="+mn-lt"/>
              <a:ea typeface="+mn-ea"/>
              <a:cs typeface="+mn-cs"/>
            </a:endParaRPr>
          </a:p>
          <a:p>
            <a:pPr marL="0" lvl="0" indent="0">
              <a:buFont typeface="Arial" panose="020B0604020202020204" pitchFamily="34" charset="0"/>
              <a:buNone/>
            </a:pPr>
            <a:r>
              <a:rPr lang="en-CA" sz="1200" b="1" kern="1200" dirty="0">
                <a:solidFill>
                  <a:schemeClr val="tx1"/>
                </a:solidFill>
                <a:effectLst/>
                <a:latin typeface="+mn-lt"/>
                <a:ea typeface="+mn-ea"/>
                <a:cs typeface="+mn-cs"/>
              </a:rPr>
              <a:t>fast work permit processing</a:t>
            </a:r>
            <a:r>
              <a:rPr lang="en-CA" sz="1200" b="0" kern="1200" baseline="0" dirty="0">
                <a:solidFill>
                  <a:schemeClr val="tx1"/>
                </a:solidFill>
                <a:effectLst/>
                <a:latin typeface="+mn-lt"/>
                <a:ea typeface="+mn-ea"/>
                <a:cs typeface="+mn-cs"/>
              </a:rPr>
              <a:t> for high skilled workers in TEER 0-1 occupations.</a:t>
            </a:r>
            <a:r>
              <a:rPr lang="en-CA" sz="1200" kern="1200" dirty="0">
                <a:solidFill>
                  <a:schemeClr val="tx1"/>
                </a:solidFill>
                <a:effectLst/>
                <a:latin typeface="+mn-lt"/>
                <a:ea typeface="+mn-ea"/>
                <a:cs typeface="+mn-cs"/>
              </a:rPr>
              <a:t> (AND THEIR FAMILY MEMBERS)</a:t>
            </a:r>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solidFill>
                <a:prstClr val="black"/>
              </a:solidFill>
              <a:latin typeface="+mn-lt"/>
              <a:ea typeface="Segoe UI" panose="020B0502040204020203" pitchFamily="34" charset="0"/>
              <a:cs typeface="Segoe UI" panose="020B0502040204020203" pitchFamily="34" charset="0"/>
            </a:endParaRPr>
          </a:p>
          <a:p>
            <a:pPr marL="0" indent="0">
              <a:buFont typeface="Arial" panose="020B0604020202020204" pitchFamily="34" charset="0"/>
              <a:buNone/>
            </a:pPr>
            <a:r>
              <a:rPr lang="en-CA" sz="1200" b="1" kern="1200" dirty="0">
                <a:solidFill>
                  <a:schemeClr val="tx1"/>
                </a:solidFill>
                <a:effectLst/>
                <a:latin typeface="+mn-lt"/>
                <a:ea typeface="+mn-ea"/>
                <a:cs typeface="+mn-cs"/>
              </a:rPr>
              <a:t>Work permit exemptions</a:t>
            </a:r>
            <a:r>
              <a:rPr lang="en-CA" sz="1200" b="0" kern="1200" baseline="0" dirty="0">
                <a:solidFill>
                  <a:schemeClr val="tx1"/>
                </a:solidFill>
                <a:effectLst/>
                <a:latin typeface="+mn-lt"/>
                <a:ea typeface="+mn-ea"/>
                <a:cs typeface="+mn-cs"/>
              </a:rPr>
              <a:t> for high skilled workers in TEER 0-1 occupations and researchers. </a:t>
            </a:r>
          </a:p>
          <a:p>
            <a:pPr marL="0" indent="0">
              <a:buFont typeface="Arial" panose="020B0604020202020204" pitchFamily="34" charset="0"/>
              <a:buNone/>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a:solidFill>
                  <a:schemeClr val="tx1"/>
                </a:solidFill>
                <a:effectLst/>
                <a:latin typeface="+mn-lt"/>
                <a:ea typeface="+mn-ea"/>
                <a:cs typeface="+mn-cs"/>
              </a:rPr>
              <a:t>A</a:t>
            </a:r>
            <a:r>
              <a:rPr lang="en-CA" sz="1200" b="1" kern="1200" baseline="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dedicated service channel </a:t>
            </a:r>
            <a:r>
              <a:rPr lang="en-CA" sz="1200" kern="1200" dirty="0">
                <a:solidFill>
                  <a:schemeClr val="tx1"/>
                </a:solidFill>
                <a:effectLst/>
                <a:latin typeface="+mn-lt"/>
                <a:ea typeface="+mn-ea"/>
                <a:cs typeface="+mn-cs"/>
              </a:rPr>
              <a:t>which gives companies making significant, job-creating investments in Canada, who have been referred by</a:t>
            </a:r>
            <a:r>
              <a:rPr lang="en-CA" sz="1200" kern="1200" baseline="0" dirty="0">
                <a:solidFill>
                  <a:schemeClr val="tx1"/>
                </a:solidFill>
                <a:effectLst/>
                <a:latin typeface="+mn-lt"/>
                <a:ea typeface="+mn-ea"/>
                <a:cs typeface="+mn-cs"/>
              </a:rPr>
              <a:t> one of our referral partners,</a:t>
            </a:r>
            <a:r>
              <a:rPr lang="en-CA" sz="1200" kern="1200" dirty="0">
                <a:solidFill>
                  <a:schemeClr val="tx1"/>
                </a:solidFill>
                <a:effectLst/>
                <a:latin typeface="+mn-lt"/>
                <a:ea typeface="+mn-ea"/>
                <a:cs typeface="+mn-cs"/>
              </a:rPr>
              <a:t> access to an account manager from IRCC’s Dedicated Service Channel.</a:t>
            </a:r>
            <a:r>
              <a:rPr lang="en-CA" sz="1200" kern="1200" baseline="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r>
              <a:rPr lang="en-CA" sz="1200" kern="1200" dirty="0">
                <a:solidFill>
                  <a:schemeClr val="tx1"/>
                </a:solidFill>
                <a:effectLst/>
                <a:latin typeface="+mn-lt"/>
                <a:ea typeface="+mn-ea"/>
                <a:cs typeface="+mn-cs"/>
              </a:rPr>
              <a:t>And finally,</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ESDC’s</a:t>
            </a:r>
            <a:r>
              <a:rPr lang="en-CA" sz="1200" kern="1200" baseline="0" dirty="0">
                <a:solidFill>
                  <a:schemeClr val="tx1"/>
                </a:solidFill>
                <a:effectLst/>
                <a:latin typeface="+mn-lt"/>
                <a:ea typeface="+mn-ea"/>
                <a:cs typeface="+mn-cs"/>
              </a:rPr>
              <a:t> Global Talent Stream (GTS) which gives employers prioritized processing of their LMIAs for certain skilled occupations.</a:t>
            </a:r>
            <a:endParaRPr lang="en-CA" dirty="0"/>
          </a:p>
          <a:p>
            <a:endParaRPr lang="en-CA" dirty="0"/>
          </a:p>
          <a:p>
            <a:r>
              <a:rPr lang="en-US" sz="800" dirty="0">
                <a:solidFill>
                  <a:schemeClr val="tx1">
                    <a:lumMod val="65000"/>
                    <a:lumOff val="35000"/>
                  </a:schemeClr>
                </a:solidFill>
                <a:ea typeface="Segoe UI" panose="020B0502040204020203" pitchFamily="34" charset="0"/>
                <a:cs typeface="Arial" panose="020B0604020202020204" pitchFamily="34" charset="0"/>
              </a:rPr>
              <a:t>Ross, </a:t>
            </a:r>
            <a:r>
              <a:rPr lang="en-US" sz="800" baseline="0" dirty="0">
                <a:solidFill>
                  <a:schemeClr val="tx1">
                    <a:lumMod val="65000"/>
                    <a:lumOff val="35000"/>
                  </a:schemeClr>
                </a:solidFill>
                <a:ea typeface="Segoe UI" panose="020B0502040204020203" pitchFamily="34" charset="0"/>
                <a:cs typeface="Arial" panose="020B0604020202020204" pitchFamily="34" charset="0"/>
              </a:rPr>
              <a:t>priority processing… what is that about?  </a:t>
            </a:r>
            <a:endParaRPr lang="en-CA" sz="800" dirty="0">
              <a:solidFill>
                <a:schemeClr val="tx1">
                  <a:lumMod val="65000"/>
                  <a:lumOff val="35000"/>
                </a:schemeClr>
              </a:solidFill>
              <a:ea typeface="Segoe UI" panose="020B0502040204020203"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17E7BD-B901-A14F-86F1-435D331B3589}" type="slidenum">
              <a:rPr lang="en-US" smtClean="0"/>
              <a:t>6</a:t>
            </a:fld>
            <a:endParaRPr lang="en-US" dirty="0"/>
          </a:p>
        </p:txBody>
      </p:sp>
    </p:spTree>
    <p:extLst>
      <p:ext uri="{BB962C8B-B14F-4D97-AF65-F5344CB8AC3E}">
        <p14:creationId xmlns:p14="http://schemas.microsoft.com/office/powerpoint/2010/main" val="359470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CA" sz="1200" b="1" kern="1200" dirty="0">
                <a:solidFill>
                  <a:schemeClr val="tx1"/>
                </a:solidFill>
                <a:effectLst/>
                <a:latin typeface="+mn-lt"/>
                <a:ea typeface="+mn-ea"/>
                <a:cs typeface="+mn-cs"/>
              </a:rPr>
              <a:t>Ross</a:t>
            </a:r>
            <a:r>
              <a:rPr lang="en-CA" sz="1200" kern="1200" dirty="0">
                <a:solidFill>
                  <a:schemeClr val="tx1"/>
                </a:solidFill>
                <a:effectLst/>
                <a:latin typeface="+mn-lt"/>
                <a:ea typeface="+mn-ea"/>
                <a:cs typeface="+mn-cs"/>
              </a:rPr>
              <a:t>: Thank</a:t>
            </a:r>
            <a:r>
              <a:rPr lang="en-CA" sz="1200" kern="1200" baseline="0" dirty="0">
                <a:solidFill>
                  <a:schemeClr val="tx1"/>
                </a:solidFill>
                <a:effectLst/>
                <a:latin typeface="+mn-lt"/>
                <a:ea typeface="+mn-ea"/>
                <a:cs typeface="+mn-cs"/>
              </a:rPr>
              <a:t> you </a:t>
            </a:r>
            <a:r>
              <a:rPr lang="en-CA" sz="1200" kern="1200" baseline="0" dirty="0" err="1">
                <a:solidFill>
                  <a:schemeClr val="tx1"/>
                </a:solidFill>
                <a:effectLst/>
                <a:latin typeface="+mn-lt"/>
                <a:ea typeface="+mn-ea"/>
                <a:cs typeface="+mn-cs"/>
              </a:rPr>
              <a:t>Kulvinder</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 Back when the</a:t>
            </a:r>
            <a:r>
              <a:rPr lang="en-CA" sz="1200" kern="1200" baseline="0" dirty="0">
                <a:solidFill>
                  <a:schemeClr val="tx1"/>
                </a:solidFill>
                <a:effectLst/>
                <a:latin typeface="+mn-lt"/>
                <a:ea typeface="+mn-ea"/>
                <a:cs typeface="+mn-cs"/>
              </a:rPr>
              <a:t> government consulted stakeholders for the strategy, one of the top concerns was the length and unpredictability of processing times. In turn, priority processing for highly skilled workers was made a pillar of the strategy. Specifically, we aim to process applications in 2-weeks. </a:t>
            </a:r>
          </a:p>
          <a:p>
            <a:endParaRPr lang="en-CA" sz="1200" kern="1200" baseline="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means that if you are a hiring a highly skilled worker, through an LMIA exemption,</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they can get a</a:t>
            </a:r>
            <a:r>
              <a:rPr lang="en-CA" sz="1200" kern="1200" baseline="0" dirty="0">
                <a:solidFill>
                  <a:schemeClr val="tx1"/>
                </a:solidFill>
                <a:effectLst/>
                <a:latin typeface="+mn-lt"/>
                <a:ea typeface="+mn-ea"/>
                <a:cs typeface="+mn-cs"/>
              </a:rPr>
              <a:t> decision on their permit </a:t>
            </a:r>
            <a:r>
              <a:rPr lang="en-CA" sz="1200" kern="1200" dirty="0">
                <a:solidFill>
                  <a:schemeClr val="tx1"/>
                </a:solidFill>
                <a:effectLst/>
                <a:latin typeface="+mn-lt"/>
                <a:ea typeface="+mn-ea"/>
                <a:cs typeface="+mn-cs"/>
              </a:rPr>
              <a:t>in as early as two weeks as</a:t>
            </a:r>
            <a:r>
              <a:rPr lang="en-CA" sz="1200" kern="1200" baseline="0" dirty="0">
                <a:solidFill>
                  <a:schemeClr val="tx1"/>
                </a:solidFill>
                <a:effectLst/>
                <a:latin typeface="+mn-lt"/>
                <a:ea typeface="+mn-ea"/>
                <a:cs typeface="+mn-cs"/>
              </a:rPr>
              <a:t> long as they</a:t>
            </a:r>
          </a:p>
          <a:p>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Apply from outside Canada.</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Have</a:t>
            </a:r>
            <a:r>
              <a:rPr lang="en-CA" sz="1200" kern="1200" baseline="0" dirty="0">
                <a:solidFill>
                  <a:schemeClr val="tx1"/>
                </a:solidFill>
                <a:effectLst/>
                <a:latin typeface="+mn-lt"/>
                <a:ea typeface="+mn-ea"/>
                <a:cs typeface="+mn-cs"/>
              </a:rPr>
              <a:t> a job</a:t>
            </a:r>
            <a:r>
              <a:rPr lang="en-CA" sz="1200" kern="1200" dirty="0">
                <a:solidFill>
                  <a:schemeClr val="tx1"/>
                </a:solidFill>
                <a:effectLst/>
                <a:latin typeface="+mn-lt"/>
                <a:ea typeface="+mn-ea"/>
                <a:cs typeface="+mn-cs"/>
              </a:rPr>
              <a:t> under TEER 0 or 1.</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a:solidFill>
                  <a:schemeClr val="tx1"/>
                </a:solidFill>
                <a:effectLst/>
                <a:latin typeface="+mn-lt"/>
                <a:ea typeface="+mn-ea"/>
                <a:cs typeface="+mn-cs"/>
              </a:rPr>
              <a:t>And that’s it! There’s nothing additional to qualify for this service. This pillar allows you the employer to move with more confidence</a:t>
            </a:r>
            <a:r>
              <a:rPr lang="en-CA" sz="1200" kern="1200" baseline="0" dirty="0">
                <a:solidFill>
                  <a:schemeClr val="tx1"/>
                </a:solidFill>
                <a:effectLst/>
                <a:latin typeface="+mn-lt"/>
                <a:ea typeface="+mn-ea"/>
                <a:cs typeface="+mn-cs"/>
              </a:rPr>
              <a:t> and speed when recruiting highly skilled talent from abroad.</a:t>
            </a: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Stakeholders also noted that a worker’s family can have a huge impact in recruitment. So, if the worker’s</a:t>
            </a:r>
            <a:r>
              <a:rPr lang="en-CA" sz="1200" kern="1200" baseline="0" dirty="0">
                <a:solidFill>
                  <a:schemeClr val="tx1"/>
                </a:solidFill>
                <a:effectLst/>
                <a:latin typeface="+mn-lt"/>
                <a:ea typeface="+mn-ea"/>
                <a:cs typeface="+mn-cs"/>
              </a:rPr>
              <a:t> family applies at the same time and with the primary applicant they’ll also receive priority processing. And by family, we mean your spouse, common-law partner and/or dependent children.  </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on</a:t>
            </a:r>
            <a:r>
              <a:rPr lang="en-US" sz="1200" kern="1200" baseline="0" dirty="0">
                <a:solidFill>
                  <a:schemeClr val="tx1"/>
                </a:solidFill>
                <a:effectLst/>
                <a:latin typeface="+mn-lt"/>
                <a:ea typeface="+mn-ea"/>
                <a:cs typeface="+mn-cs"/>
              </a:rPr>
              <a:t> the 2 weeks, </a:t>
            </a:r>
            <a:r>
              <a:rPr lang="en-CA" sz="1200" kern="1200" dirty="0">
                <a:solidFill>
                  <a:schemeClr val="tx1"/>
                </a:solidFill>
                <a:effectLst/>
                <a:latin typeface="+mn-lt"/>
                <a:ea typeface="+mn-ea"/>
                <a:cs typeface="+mn-cs"/>
              </a:rPr>
              <a:t>please</a:t>
            </a:r>
            <a:r>
              <a:rPr lang="en-CA" sz="1200" kern="1200" baseline="0" dirty="0">
                <a:solidFill>
                  <a:schemeClr val="tx1"/>
                </a:solidFill>
                <a:effectLst/>
                <a:latin typeface="+mn-lt"/>
                <a:ea typeface="+mn-ea"/>
                <a:cs typeface="+mn-cs"/>
              </a:rPr>
              <a:t> note that </a:t>
            </a:r>
            <a:r>
              <a:rPr lang="en-CA" sz="1200" kern="1200" dirty="0">
                <a:solidFill>
                  <a:schemeClr val="tx1"/>
                </a:solidFill>
                <a:effectLst/>
                <a:latin typeface="+mn-lt"/>
                <a:ea typeface="+mn-ea"/>
                <a:cs typeface="+mn-cs"/>
              </a:rPr>
              <a:t>our processing officers can’t apply this service if they open an incomplete application. So, its critical the applicant follow the instructions carefully, pay all their fees, provide all required signatures, documents, and details. </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Kulvinder will now speak you about Short term work permit exemptions.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8317E7BD-B901-A14F-86F1-435D331B3589}" type="slidenum">
              <a:rPr lang="en-US" smtClean="0"/>
              <a:t>7</a:t>
            </a:fld>
            <a:endParaRPr lang="en-US" dirty="0"/>
          </a:p>
        </p:txBody>
      </p:sp>
    </p:spTree>
    <p:extLst>
      <p:ext uri="{BB962C8B-B14F-4D97-AF65-F5344CB8AC3E}">
        <p14:creationId xmlns:p14="http://schemas.microsoft.com/office/powerpoint/2010/main" val="259410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Kulvinder</a:t>
            </a:r>
            <a:r>
              <a:rPr lang="en-US" dirty="0"/>
              <a:t>:</a:t>
            </a:r>
            <a:r>
              <a:rPr lang="en-US" baseline="0" dirty="0"/>
              <a:t> Thanks, Ross.</a:t>
            </a:r>
          </a:p>
          <a:p>
            <a:endParaRPr lang="en-US" baseline="0" dirty="0"/>
          </a:p>
          <a:p>
            <a:r>
              <a:rPr lang="en-US" dirty="0"/>
              <a:t>The second pillar of GSS was introduced to address stakeholder</a:t>
            </a:r>
            <a:r>
              <a:rPr lang="en-US" baseline="0" dirty="0"/>
              <a:t> concerns about the fees and paperwork required for highly skilled workers who would only be coming to Canada for a very short period. </a:t>
            </a:r>
            <a:endParaRPr lang="en-US" dirty="0"/>
          </a:p>
          <a:p>
            <a:endParaRPr lang="en-US" dirty="0"/>
          </a:p>
          <a:p>
            <a:r>
              <a:rPr lang="en-US" dirty="0"/>
              <a:t>To</a:t>
            </a:r>
            <a:r>
              <a:rPr lang="en-US" baseline="0" dirty="0"/>
              <a:t> address this, the strategy was</a:t>
            </a:r>
            <a:r>
              <a:rPr lang="en-US" dirty="0"/>
              <a:t> designed to allow short term entry </a:t>
            </a:r>
            <a:r>
              <a:rPr lang="en-US" i="1" dirty="0"/>
              <a:t>without a worker permit</a:t>
            </a:r>
            <a:r>
              <a:rPr lang="en-US" i="1" baseline="0" dirty="0"/>
              <a:t> </a:t>
            </a:r>
            <a:r>
              <a:rPr lang="en-US" dirty="0"/>
              <a:t>for high-skilled</a:t>
            </a:r>
            <a:r>
              <a:rPr lang="en-US" baseline="0" dirty="0"/>
              <a:t> workers for up to 30 days and up to 120 days for researchers </a:t>
            </a:r>
            <a:r>
              <a:rPr lang="en-CA" baseline="0" dirty="0"/>
              <a:t>performing research at a Canadian, publicly funded, degree-granting institution or its affiliated institution.</a:t>
            </a:r>
          </a:p>
          <a:p>
            <a:endParaRPr lang="en-US" baseline="0" dirty="0"/>
          </a:p>
          <a:p>
            <a:r>
              <a:rPr lang="en-US" baseline="0" dirty="0"/>
              <a:t>The eligibility criteria for high skilled workers includes professional and management positions – TEER categories 0 and 1. These folks can work without a work permit for up to 15 consecutive days in a 6 month period OR up to 30 consecutive days in 12 month period. </a:t>
            </a:r>
            <a:r>
              <a:rPr lang="en-CA" sz="1200" b="0" i="0" kern="1200" dirty="0">
                <a:solidFill>
                  <a:schemeClr val="tx1"/>
                </a:solidFill>
                <a:effectLst/>
                <a:latin typeface="+mn-lt"/>
                <a:ea typeface="+mn-ea"/>
                <a:cs typeface="+mn-cs"/>
              </a:rPr>
              <a:t>For example, if the worker entered Canada using the 15-day work permit exemption and stayed for 10 days, they need to wait at least 6 months before they can use the 15-day exemption again.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researchers to be eligible, as mentioned, they must be coming to Canada to perform research at a Canadian publicly funded, degree granting institution or affiliated institution; and are able to work without a permit for up to 120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For both cases its important to note if the person is from a visa requiring country,</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they’ll first have to apply online</a:t>
            </a:r>
            <a:r>
              <a:rPr lang="en-CA" sz="1200" kern="1200" baseline="0" dirty="0">
                <a:solidFill>
                  <a:schemeClr val="tx1"/>
                </a:solidFill>
                <a:effectLst/>
                <a:latin typeface="+mn-lt"/>
                <a:ea typeface="+mn-ea"/>
                <a:cs typeface="+mn-cs"/>
              </a:rPr>
              <a:t> for a visa</a:t>
            </a:r>
            <a:r>
              <a:rPr lang="en-CA" sz="1200" kern="1200" dirty="0">
                <a:solidFill>
                  <a:schemeClr val="tx1"/>
                </a:solidFill>
                <a:effectLst/>
                <a:latin typeface="+mn-lt"/>
                <a:ea typeface="+mn-ea"/>
                <a:cs typeface="+mn-cs"/>
              </a:rPr>
              <a:t>. Alternatively, workers from visa-exempt countries may simply need an </a:t>
            </a:r>
            <a:r>
              <a:rPr lang="en-CA" sz="1200" kern="1200" dirty="0" err="1">
                <a:solidFill>
                  <a:schemeClr val="tx1"/>
                </a:solidFill>
                <a:effectLst/>
                <a:latin typeface="+mn-lt"/>
                <a:ea typeface="+mn-ea"/>
                <a:cs typeface="+mn-cs"/>
              </a:rPr>
              <a:t>eTA</a:t>
            </a:r>
            <a:r>
              <a:rPr lang="en-CA" sz="1200" kern="1200" dirty="0">
                <a:solidFill>
                  <a:schemeClr val="tx1"/>
                </a:solidFill>
                <a:effectLst/>
                <a:latin typeface="+mn-lt"/>
                <a:ea typeface="+mn-ea"/>
                <a:cs typeface="+mn-cs"/>
              </a:rPr>
              <a:t> before coming to Canada by air or boat. Either way, the worker will request the exemption at the Port of Entry, backed up by supporting documentation from the employer. </a:t>
            </a:r>
          </a:p>
          <a:p>
            <a:endParaRPr lang="en-US" baseline="0" dirty="0"/>
          </a:p>
          <a:p>
            <a:r>
              <a:rPr lang="en-US" baseline="0" dirty="0"/>
              <a:t>This short-term work permit exemption under GSS reduces administrative burdens on employers and research institutions that need workers on a short term basis to meet deadlines, expand operations or perform important research. </a:t>
            </a:r>
          </a:p>
          <a:p>
            <a:endParaRPr lang="en-US" baseline="0" dirty="0"/>
          </a:p>
          <a:p>
            <a:r>
              <a:rPr lang="en-US" baseline="0" dirty="0"/>
              <a:t>Okay, lets talk about the DSC..  where all your dreams come true. Ross, give our great listeners the low down on the DSC. </a:t>
            </a:r>
          </a:p>
        </p:txBody>
      </p:sp>
      <p:sp>
        <p:nvSpPr>
          <p:cNvPr id="4" name="Slide Number Placeholder 3"/>
          <p:cNvSpPr>
            <a:spLocks noGrp="1"/>
          </p:cNvSpPr>
          <p:nvPr>
            <p:ph type="sldNum" sz="quarter" idx="10"/>
          </p:nvPr>
        </p:nvSpPr>
        <p:spPr/>
        <p:txBody>
          <a:bodyPr/>
          <a:lstStyle/>
          <a:p>
            <a:fld id="{8317E7BD-B901-A14F-86F1-435D331B3589}" type="slidenum">
              <a:rPr lang="en-US" smtClean="0"/>
              <a:t>8</a:t>
            </a:fld>
            <a:endParaRPr lang="en-US" dirty="0"/>
          </a:p>
        </p:txBody>
      </p:sp>
    </p:spTree>
    <p:extLst>
      <p:ext uri="{BB962C8B-B14F-4D97-AF65-F5344CB8AC3E}">
        <p14:creationId xmlns:p14="http://schemas.microsoft.com/office/powerpoint/2010/main" val="310154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Ross</a:t>
            </a:r>
            <a:r>
              <a:rPr lang="en-US" dirty="0"/>
              <a:t>: Thank you </a:t>
            </a:r>
            <a:r>
              <a:rPr lang="en-US" dirty="0" err="1"/>
              <a:t>Kulvinder</a:t>
            </a:r>
            <a:r>
              <a:rPr lang="en-US" dirty="0"/>
              <a:t>. A</a:t>
            </a:r>
            <a:r>
              <a:rPr lang="en-US" baseline="0" dirty="0"/>
              <a:t>nd on to the third pillar: the Dedicated Service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Another stakeholder theme was the complexity of navigating immigration options, so the department introduced the Dedicated Service Channel Account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Account Managers provide select firms making significant investments in Canada with personalized client service to facilitate their immigration needs. Examples of their services</a:t>
            </a:r>
            <a:r>
              <a:rPr lang="en-CA" sz="1200" baseline="0" dirty="0"/>
              <a:t> </a:t>
            </a:r>
            <a:r>
              <a:rPr lang="en-CA" sz="1200" dirty="0"/>
              <a:t>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lvl="0"/>
            <a:r>
              <a:rPr lang="en-CA" sz="1200" kern="1200" dirty="0">
                <a:solidFill>
                  <a:schemeClr val="tx1"/>
                </a:solidFill>
                <a:effectLst/>
                <a:latin typeface="+mn-lt"/>
                <a:ea typeface="+mn-ea"/>
                <a:cs typeface="+mn-cs"/>
              </a:rPr>
              <a:t>1. Account managers provide detailed information about all available temporary and economic immigration programs</a:t>
            </a:r>
            <a:r>
              <a:rPr lang="en-CA" sz="1200" kern="1200" baseline="0" dirty="0">
                <a:solidFill>
                  <a:schemeClr val="tx1"/>
                </a:solidFill>
                <a:effectLst/>
                <a:latin typeface="+mn-lt"/>
                <a:ea typeface="+mn-ea"/>
                <a:cs typeface="+mn-cs"/>
              </a:rPr>
              <a:t> - </a:t>
            </a:r>
            <a:r>
              <a:rPr lang="en-CA" sz="1200" kern="1200" dirty="0">
                <a:solidFill>
                  <a:schemeClr val="tx1"/>
                </a:solidFill>
                <a:effectLst/>
                <a:latin typeface="+mn-lt"/>
                <a:ea typeface="+mn-ea"/>
                <a:cs typeface="+mn-cs"/>
              </a:rPr>
              <a:t>meaning the company can rely on them to offer comprehensive advice on the options available to best suit their needs.</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2. They also offer case specific guidance and trouble shooting. For example, account managers can assist with any unique or complex situations</a:t>
            </a:r>
            <a:r>
              <a:rPr lang="en-CA" sz="1200" kern="1200" baseline="0" dirty="0">
                <a:solidFill>
                  <a:schemeClr val="tx1"/>
                </a:solidFill>
                <a:effectLst/>
                <a:latin typeface="+mn-lt"/>
                <a:ea typeface="+mn-ea"/>
                <a:cs typeface="+mn-cs"/>
              </a:rPr>
              <a:t> that may arise.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3. They</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also offer status updates on applications. Referred employers can go to their account managers to keep them informed about the progress of an application, when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Access to these Account Managers is based on a referral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 Stakeholders have consistently told us that IRCC should not be in the business of deciding what constitutes a good business plan or investment. That’s why we’ve partnered with organizations across the country who already occupy</a:t>
            </a:r>
            <a:r>
              <a:rPr lang="en-CA" sz="1200" baseline="0" dirty="0"/>
              <a:t> </a:t>
            </a:r>
            <a:r>
              <a:rPr lang="en-CA" sz="1200" dirty="0"/>
              <a:t>that role. These organizations known as RPs. They assess the</a:t>
            </a:r>
            <a:r>
              <a:rPr lang="en-CA" sz="1200" baseline="0" dirty="0"/>
              <a:t> </a:t>
            </a:r>
            <a:r>
              <a:rPr lang="en-CA" sz="1200" dirty="0"/>
              <a:t>investment</a:t>
            </a:r>
            <a:r>
              <a:rPr lang="en-CA" sz="1200" baseline="0" dirty="0"/>
              <a:t> plans of company’s. And if, in their opinion, the investment is sufficiently significant, and the company needs global talent, they will refer the c</a:t>
            </a:r>
            <a:r>
              <a:rPr lang="en-CA" sz="1200" dirty="0"/>
              <a:t>ompany</a:t>
            </a:r>
            <a:r>
              <a:rPr lang="en-CA" sz="1200" baseline="0" dirty="0"/>
              <a:t> to a Dedicated Service Channel Account Manager</a:t>
            </a:r>
            <a:r>
              <a:rPr lang="en-CA"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find a list of referral partners by region on our website – the link will be dropped in the chat. Contact them to learn more about their process for providing referrals.</a:t>
            </a:r>
          </a:p>
          <a:p>
            <a:endParaRPr lang="en-US" dirty="0"/>
          </a:p>
          <a:p>
            <a:r>
              <a:rPr lang="en-US" dirty="0"/>
              <a:t>If</a:t>
            </a:r>
            <a:r>
              <a:rPr lang="en-US" baseline="0" dirty="0"/>
              <a:t> you are worried that your company won’t meet the thresholds established for a referral do not worry. You can always reach out to an outreach officer like myself or </a:t>
            </a:r>
            <a:r>
              <a:rPr lang="en-US" baseline="0" dirty="0" err="1"/>
              <a:t>Kulvinder</a:t>
            </a:r>
            <a:r>
              <a:rPr lang="en-US" baseline="0" dirty="0"/>
              <a:t> at promotion@cic.gc.ca. The main difference between OOs and AMs is that the we provide support to employers in particular regions, Yukon for myself and GTA for </a:t>
            </a:r>
            <a:r>
              <a:rPr lang="en-US" baseline="0" dirty="0" err="1"/>
              <a:t>Kulvinder</a:t>
            </a:r>
            <a:r>
              <a:rPr lang="en-US" baseline="0" dirty="0"/>
              <a:t>. Whereas AMs specifically support referred company’s.  </a:t>
            </a:r>
            <a:endParaRPr lang="en-CA" dirty="0"/>
          </a:p>
        </p:txBody>
      </p:sp>
      <p:sp>
        <p:nvSpPr>
          <p:cNvPr id="4" name="Slide Number Placeholder 3"/>
          <p:cNvSpPr>
            <a:spLocks noGrp="1"/>
          </p:cNvSpPr>
          <p:nvPr>
            <p:ph type="sldNum" sz="quarter" idx="10"/>
          </p:nvPr>
        </p:nvSpPr>
        <p:spPr/>
        <p:txBody>
          <a:bodyPr/>
          <a:lstStyle/>
          <a:p>
            <a:fld id="{8317E7BD-B901-A14F-86F1-435D331B3589}" type="slidenum">
              <a:rPr lang="en-US" smtClean="0"/>
              <a:t>9</a:t>
            </a:fld>
            <a:endParaRPr lang="en-US" dirty="0"/>
          </a:p>
        </p:txBody>
      </p:sp>
    </p:spTree>
    <p:extLst>
      <p:ext uri="{BB962C8B-B14F-4D97-AF65-F5344CB8AC3E}">
        <p14:creationId xmlns:p14="http://schemas.microsoft.com/office/powerpoint/2010/main" val="350393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2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4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3780-CD38-D44E-BE29-F6AC570B31CC}"/>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344607-181E-304E-A80D-0163F3792A8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C9295EA-266C-4849-9D36-E7A73362A6EA}"/>
              </a:ext>
            </a:extLst>
          </p:cNvPr>
          <p:cNvSpPr>
            <a:spLocks noGrp="1"/>
          </p:cNvSpPr>
          <p:nvPr>
            <p:ph type="body" idx="10"/>
          </p:nvPr>
        </p:nvSpPr>
        <p:spPr>
          <a:xfrm>
            <a:off x="2252133" y="368300"/>
            <a:ext cx="1219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17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2607E8C-47FB-4FCB-8A05-802CFE601944}" type="datetime1">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424213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6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75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38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2607E8C-47FB-4FCB-8A05-802CFE601944}" type="datetime1">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023314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8.xml"/><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78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101943" y="6305798"/>
            <a:ext cx="1678380" cy="307777"/>
          </a:xfrm>
          <a:prstGeom prst="rect">
            <a:avLst/>
          </a:prstGeom>
          <a:noFill/>
        </p:spPr>
        <p:txBody>
          <a:bodyPr wrap="square" rtlCol="0">
            <a:spAutoFit/>
          </a:bodyPr>
          <a:lstStyle/>
          <a:p>
            <a:pPr algn="r"/>
            <a:fld id="{93FCEE4C-57DB-4C60-8751-B23194EDDD96}" type="slidenum">
              <a:rPr lang="en-CA" sz="1400" smtClean="0">
                <a:solidFill>
                  <a:schemeClr val="tx1"/>
                </a:solidFill>
                <a:latin typeface="Arial" panose="020B0604020202020204" pitchFamily="34" charset="0"/>
                <a:cs typeface="Arial" panose="020B0604020202020204" pitchFamily="34" charset="0"/>
              </a:rPr>
              <a:t>‹#›</a:t>
            </a:fld>
            <a:endParaRPr lang="en-C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026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89" r:id="rId3"/>
    <p:sldLayoutId id="2147483690" r:id="rId4"/>
    <p:sldLayoutId id="214748368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7800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7000" y="5516559"/>
            <a:ext cx="12192000" cy="418045"/>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8549" y="6278430"/>
            <a:ext cx="4473351" cy="341363"/>
          </a:xfrm>
          <a:prstGeom prst="rect">
            <a:avLst/>
          </a:prstGeom>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8396" y="6239035"/>
            <a:ext cx="1930400" cy="342900"/>
          </a:xfrm>
          <a:prstGeom prst="rect">
            <a:avLst/>
          </a:prstGeom>
        </p:spPr>
      </p:pic>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l="18112" t="9355"/>
          <a:stretch/>
        </p:blipFill>
        <p:spPr>
          <a:xfrm>
            <a:off x="1" y="0"/>
            <a:ext cx="7601900" cy="4876800"/>
          </a:xfrm>
          <a:prstGeom prst="rect">
            <a:avLst/>
          </a:prstGeom>
        </p:spPr>
      </p:pic>
    </p:spTree>
    <p:extLst>
      <p:ext uri="{BB962C8B-B14F-4D97-AF65-F5344CB8AC3E}">
        <p14:creationId xmlns:p14="http://schemas.microsoft.com/office/powerpoint/2010/main" val="2086804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6.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mailto:promotion@cic.gc.ca"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promotion@cic.gc.ca" TargetMode="External"/><Relationship Id="rId3" Type="http://schemas.openxmlformats.org/officeDocument/2006/relationships/slideLayout" Target="../slideLayouts/slideLayout3.xml"/><Relationship Id="rId7" Type="http://schemas.openxmlformats.org/officeDocument/2006/relationships/hyperlink" Target="http://www.canada.ca/immigration"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s://www.canada.ca/fr/immigration-refugies-citoyennete/services/travailler-canada/embaucher-etranger-permanents/reseau-liaison-employeurs/session-virtuelle.html" TargetMode="External"/><Relationship Id="rId5" Type="http://schemas.openxmlformats.org/officeDocument/2006/relationships/hyperlink" Target="https://www.canada.ca/en/immigration-refugees-citizenship/services/work-canada/hire-permanent-foreign/employer-liaison-network/virtual-session.html"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canada.ca/en/immigration-refugees-citizenship/services/immigrate-canada/express-entry/eligibility/find-national-occupation-code.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noc.esdc.gc.ca/Training/TutorialHome?GoCTemplateCulture=en-CA"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anada.ca/en/immigration-refugees-citizenship/services/work-canada/hire-foreign-worker/temporary/find-need-labour-market-impact-assessmen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custDataLst>
              <p:tags r:id="rId1"/>
            </p:custDataLst>
          </p:nvPr>
        </p:nvSpPr>
        <p:spPr>
          <a:xfrm>
            <a:off x="5759310" y="4123006"/>
            <a:ext cx="5304422" cy="1799667"/>
          </a:xfrm>
          <a:prstGeom prst="rect">
            <a:avLst/>
          </a:prstGeom>
          <a:noFill/>
          <a:ln>
            <a:noFill/>
          </a:ln>
        </p:spPr>
        <p:txBody>
          <a:bodyPr vert="horz" lIns="91440" tIns="45720" rIns="91440" bIns="45720" rtlCol="0"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6000" kern="1200">
                <a:solidFill>
                  <a:schemeClr val="tx1"/>
                </a:solidFill>
                <a:latin typeface="Arial Unicode MS" charset="0"/>
                <a:ea typeface="Arial Unicode MS" charset="0"/>
                <a:cs typeface="Arial Unicode MS" charset="0"/>
              </a:defRPr>
            </a:lvl1pPr>
          </a:lstStyle>
          <a:p>
            <a:pPr algn="l">
              <a:lnSpc>
                <a:spcPct val="100000"/>
              </a:lnSpc>
            </a:pPr>
            <a:r>
              <a:rPr lang="fr-FR" sz="2800" b="1" dirty="0">
                <a:solidFill>
                  <a:srgbClr val="41719C"/>
                </a:solidFill>
                <a:latin typeface="Segoe UI" panose="020B0502040204020203" pitchFamily="34" charset="0"/>
                <a:ea typeface="Arial" charset="0"/>
                <a:cs typeface="Segoe UI" panose="020B0502040204020203" pitchFamily="34" charset="0"/>
              </a:rPr>
              <a:t>IRCC National Learning </a:t>
            </a:r>
            <a:r>
              <a:rPr lang="fr-FR" sz="2800" b="1" dirty="0" err="1">
                <a:solidFill>
                  <a:srgbClr val="41719C"/>
                </a:solidFill>
                <a:latin typeface="Segoe UI" panose="020B0502040204020203" pitchFamily="34" charset="0"/>
                <a:ea typeface="Arial" charset="0"/>
                <a:cs typeface="Segoe UI" panose="020B0502040204020203" pitchFamily="34" charset="0"/>
              </a:rPr>
              <a:t>Series</a:t>
            </a:r>
            <a:endParaRPr lang="fr-FR" sz="2800" b="1" dirty="0">
              <a:solidFill>
                <a:srgbClr val="41719C"/>
              </a:solidFill>
              <a:latin typeface="Segoe UI" panose="020B0502040204020203" pitchFamily="34" charset="0"/>
              <a:ea typeface="Arial" charset="0"/>
              <a:cs typeface="Segoe UI" panose="020B0502040204020203" pitchFamily="34" charset="0"/>
            </a:endParaRPr>
          </a:p>
          <a:p>
            <a:pPr algn="l">
              <a:lnSpc>
                <a:spcPct val="100000"/>
              </a:lnSpc>
            </a:pPr>
            <a:r>
              <a:rPr lang="fr-FR" sz="2800" dirty="0">
                <a:solidFill>
                  <a:srgbClr val="5B9BD5"/>
                </a:solidFill>
                <a:latin typeface="Segoe UI" panose="020B0502040204020203" pitchFamily="34" charset="0"/>
                <a:ea typeface="Arial" charset="0"/>
                <a:cs typeface="Segoe UI" panose="020B0502040204020203" pitchFamily="34" charset="0"/>
              </a:rPr>
              <a:t>Global </a:t>
            </a:r>
            <a:r>
              <a:rPr lang="fr-FR" sz="2800" dirty="0" err="1">
                <a:solidFill>
                  <a:srgbClr val="5B9BD5"/>
                </a:solidFill>
                <a:latin typeface="Segoe UI" panose="020B0502040204020203" pitchFamily="34" charset="0"/>
                <a:ea typeface="Arial" charset="0"/>
                <a:cs typeface="Segoe UI" panose="020B0502040204020203" pitchFamily="34" charset="0"/>
              </a:rPr>
              <a:t>Skills</a:t>
            </a:r>
            <a:r>
              <a:rPr lang="fr-FR" sz="2800" dirty="0">
                <a:solidFill>
                  <a:srgbClr val="5B9BD5"/>
                </a:solidFill>
                <a:latin typeface="Segoe UI" panose="020B0502040204020203" pitchFamily="34" charset="0"/>
                <a:ea typeface="Arial" charset="0"/>
                <a:cs typeface="Segoe UI" panose="020B0502040204020203" pitchFamily="34" charset="0"/>
              </a:rPr>
              <a:t> </a:t>
            </a:r>
            <a:r>
              <a:rPr lang="fr-FR" sz="2800" dirty="0" err="1">
                <a:solidFill>
                  <a:srgbClr val="5B9BD5"/>
                </a:solidFill>
                <a:latin typeface="Segoe UI" panose="020B0502040204020203" pitchFamily="34" charset="0"/>
                <a:ea typeface="Arial" charset="0"/>
                <a:cs typeface="Segoe UI" panose="020B0502040204020203" pitchFamily="34" charset="0"/>
              </a:rPr>
              <a:t>Strategy</a:t>
            </a:r>
            <a:r>
              <a:rPr lang="fr-FR" sz="2800" dirty="0">
                <a:solidFill>
                  <a:srgbClr val="5B9BD5"/>
                </a:solidFill>
                <a:latin typeface="Segoe UI" panose="020B0502040204020203" pitchFamily="34" charset="0"/>
                <a:ea typeface="Arial" charset="0"/>
                <a:cs typeface="Segoe UI" panose="020B0502040204020203" pitchFamily="34" charset="0"/>
              </a:rPr>
              <a:t> (GSS)</a:t>
            </a:r>
          </a:p>
          <a:p>
            <a:pPr algn="l">
              <a:lnSpc>
                <a:spcPct val="100000"/>
              </a:lnSpc>
            </a:pPr>
            <a:endParaRPr lang="fr-FR" sz="2800" dirty="0">
              <a:solidFill>
                <a:srgbClr val="5B9BD5"/>
              </a:solidFill>
              <a:latin typeface="Segoe UI" panose="020B0502040204020203" pitchFamily="34" charset="0"/>
              <a:ea typeface="Arial" charset="0"/>
              <a:cs typeface="Segoe UI" panose="020B0502040204020203" pitchFamily="34" charset="0"/>
            </a:endParaRPr>
          </a:p>
          <a:p>
            <a:pPr algn="l">
              <a:lnSpc>
                <a:spcPct val="100000"/>
              </a:lnSpc>
            </a:pPr>
            <a:r>
              <a:rPr lang="en-US" sz="2600" dirty="0">
                <a:solidFill>
                  <a:srgbClr val="5B9BD5"/>
                </a:solidFill>
                <a:latin typeface="Segoe UI" panose="020B0502040204020203" pitchFamily="34" charset="0"/>
                <a:ea typeface="Arial" charset="0"/>
                <a:cs typeface="Segoe UI" panose="020B0502040204020203" pitchFamily="34" charset="0"/>
              </a:rPr>
              <a:t>November 2023</a:t>
            </a:r>
          </a:p>
        </p:txBody>
      </p:sp>
      <p:sp>
        <p:nvSpPr>
          <p:cNvPr id="4" name="TextBox 3"/>
          <p:cNvSpPr txBox="1"/>
          <p:nvPr>
            <p:custDataLst>
              <p:tags r:id="rId2"/>
            </p:custDataLst>
          </p:nvPr>
        </p:nvSpPr>
        <p:spPr>
          <a:xfrm>
            <a:off x="5216106" y="6287951"/>
            <a:ext cx="3812876" cy="646331"/>
          </a:xfrm>
          <a:prstGeom prst="rect">
            <a:avLst/>
          </a:prstGeom>
          <a:noFill/>
        </p:spPr>
        <p:txBody>
          <a:bodyPr wrap="square" rtlCol="0">
            <a:spAutoFit/>
          </a:bodyPr>
          <a:lstStyle/>
          <a:p>
            <a:pPr algn="just"/>
            <a:r>
              <a:rPr lang="fr-CA" sz="900" dirty="0">
                <a:solidFill>
                  <a:prstClr val="black"/>
                </a:solidFill>
                <a:latin typeface="Calibri" panose="020F0502020204030204"/>
              </a:rPr>
              <a:t>**Cette présentation est disponible en français ou en anglais sur demande / This </a:t>
            </a:r>
            <a:r>
              <a:rPr lang="fr-CA" sz="900" dirty="0" err="1">
                <a:solidFill>
                  <a:prstClr val="black"/>
                </a:solidFill>
                <a:latin typeface="Calibri" panose="020F0502020204030204"/>
              </a:rPr>
              <a:t>presentation</a:t>
            </a:r>
            <a:r>
              <a:rPr lang="fr-CA" sz="900" dirty="0">
                <a:solidFill>
                  <a:prstClr val="black"/>
                </a:solidFill>
                <a:latin typeface="Calibri" panose="020F0502020204030204"/>
              </a:rPr>
              <a:t> </a:t>
            </a:r>
            <a:r>
              <a:rPr lang="fr-CA" sz="900" dirty="0" err="1">
                <a:solidFill>
                  <a:prstClr val="black"/>
                </a:solidFill>
                <a:latin typeface="Calibri" panose="020F0502020204030204"/>
              </a:rPr>
              <a:t>is</a:t>
            </a:r>
            <a:r>
              <a:rPr lang="fr-CA" sz="900" dirty="0">
                <a:solidFill>
                  <a:prstClr val="black"/>
                </a:solidFill>
                <a:latin typeface="Calibri" panose="020F0502020204030204"/>
              </a:rPr>
              <a:t> </a:t>
            </a:r>
            <a:r>
              <a:rPr lang="fr-CA" sz="900" dirty="0" err="1">
                <a:solidFill>
                  <a:prstClr val="black"/>
                </a:solidFill>
                <a:latin typeface="Calibri" panose="020F0502020204030204"/>
              </a:rPr>
              <a:t>available</a:t>
            </a:r>
            <a:r>
              <a:rPr lang="fr-CA" sz="900" dirty="0">
                <a:solidFill>
                  <a:prstClr val="black"/>
                </a:solidFill>
                <a:latin typeface="Calibri" panose="020F0502020204030204"/>
              </a:rPr>
              <a:t> </a:t>
            </a:r>
            <a:r>
              <a:rPr lang="fr-CA" sz="900" dirty="0" err="1">
                <a:solidFill>
                  <a:prstClr val="black"/>
                </a:solidFill>
                <a:latin typeface="Calibri" panose="020F0502020204030204"/>
              </a:rPr>
              <a:t>upon</a:t>
            </a:r>
            <a:r>
              <a:rPr lang="fr-CA" sz="900" dirty="0">
                <a:solidFill>
                  <a:prstClr val="black"/>
                </a:solidFill>
                <a:latin typeface="Calibri" panose="020F0502020204030204"/>
              </a:rPr>
              <a:t> </a:t>
            </a:r>
            <a:r>
              <a:rPr lang="fr-CA" sz="900" dirty="0" err="1">
                <a:solidFill>
                  <a:prstClr val="black"/>
                </a:solidFill>
                <a:latin typeface="Calibri" panose="020F0502020204030204"/>
              </a:rPr>
              <a:t>request</a:t>
            </a:r>
            <a:r>
              <a:rPr lang="fr-CA" sz="900" dirty="0">
                <a:solidFill>
                  <a:prstClr val="black"/>
                </a:solidFill>
                <a:latin typeface="Calibri" panose="020F0502020204030204"/>
              </a:rPr>
              <a:t> in English or French.</a:t>
            </a:r>
            <a:endParaRPr lang="fr-FR" sz="900" dirty="0">
              <a:solidFill>
                <a:prstClr val="black"/>
              </a:solidFill>
              <a:latin typeface="Calibri" panose="020F0502020204030204"/>
            </a:endParaRPr>
          </a:p>
          <a:p>
            <a:r>
              <a:rPr lang="fr-CA" dirty="0">
                <a:solidFill>
                  <a:prstClr val="black"/>
                </a:solidFill>
                <a:latin typeface="Calibri" panose="020F0502020204030204"/>
              </a:rPr>
              <a:t> </a:t>
            </a:r>
            <a:endParaRPr lang="fr-FR" dirty="0">
              <a:solidFill>
                <a:prstClr val="black"/>
              </a:solidFill>
              <a:latin typeface="Calibri" panose="020F0502020204030204"/>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3757729"/>
          </a:xfrm>
          <a:prstGeom prst="rect">
            <a:avLst/>
          </a:prstGeom>
        </p:spPr>
      </p:pic>
    </p:spTree>
    <p:extLst>
      <p:ext uri="{BB962C8B-B14F-4D97-AF65-F5344CB8AC3E}">
        <p14:creationId xmlns:p14="http://schemas.microsoft.com/office/powerpoint/2010/main" val="12466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3884" y="1163049"/>
            <a:ext cx="2497394" cy="109410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Rectangle 4"/>
          <p:cNvSpPr/>
          <p:nvPr/>
        </p:nvSpPr>
        <p:spPr>
          <a:xfrm>
            <a:off x="1823884" y="5266805"/>
            <a:ext cx="2497394" cy="11188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defTabSz="457200">
              <a:lnSpc>
                <a:spcPct val="90000"/>
              </a:lnSpc>
              <a:defRPr/>
            </a:pPr>
            <a:r>
              <a:rPr lang="en-CA" b="1" dirty="0">
                <a:solidFill>
                  <a:schemeClr val="bg1"/>
                </a:solidFill>
                <a:latin typeface="Segoe UI Semibold" panose="020B0702040204020203" pitchFamily="34" charset="0"/>
              </a:rPr>
              <a:t>Global Talent Stream</a:t>
            </a:r>
            <a:endParaRPr lang="en-CA" sz="2000" b="1" dirty="0">
              <a:solidFill>
                <a:srgbClr val="FF0000"/>
              </a:solidFill>
              <a:latin typeface="Segoe UI Semibold" panose="020B0702040204020203" pitchFamily="34" charset="0"/>
            </a:endParaRPr>
          </a:p>
        </p:txBody>
      </p:sp>
      <p:sp>
        <p:nvSpPr>
          <p:cNvPr id="6" name="Rectangle 5"/>
          <p:cNvSpPr/>
          <p:nvPr/>
        </p:nvSpPr>
        <p:spPr>
          <a:xfrm flipH="1">
            <a:off x="1834044" y="2533076"/>
            <a:ext cx="2497394" cy="10899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7" name="Rectangle 12">
            <a:extLst>
              <a:ext uri="{FF2B5EF4-FFF2-40B4-BE49-F238E27FC236}">
                <a16:creationId xmlns:a16="http://schemas.microsoft.com/office/drawing/2014/main" id="{6697ED63-C5F0-914C-81B1-BD63A5E51764}"/>
              </a:ext>
            </a:extLst>
          </p:cNvPr>
          <p:cNvSpPr txBox="1">
            <a:spLocks noChangeArrowheads="1"/>
          </p:cNvSpPr>
          <p:nvPr/>
        </p:nvSpPr>
        <p:spPr>
          <a:xfrm>
            <a:off x="1237786" y="337165"/>
            <a:ext cx="8661400" cy="6199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chemeClr val="accent1">
                    <a:lumMod val="75000"/>
                  </a:schemeClr>
                </a:solidFill>
                <a:latin typeface="Arial" panose="020B0604020202020204" pitchFamily="34" charset="0"/>
                <a:ea typeface="Segoe UI" panose="020B0502040204020203" pitchFamily="34" charset="0"/>
                <a:cs typeface="Arial" panose="020B0604020202020204" pitchFamily="34" charset="0"/>
              </a:rPr>
              <a:t>Global Skills Strategy: Four Pillars</a:t>
            </a:r>
          </a:p>
          <a:p>
            <a:br>
              <a:rPr lang="en-US" altLang="en-US" sz="2200" dirty="0">
                <a:latin typeface="Arial" charset="0"/>
                <a:ea typeface="Arial" charset="0"/>
                <a:cs typeface="Arial" charset="0"/>
              </a:rPr>
            </a:br>
            <a:endParaRPr lang="en-US" altLang="en-US" sz="2200" dirty="0">
              <a:latin typeface="Arial" charset="0"/>
              <a:ea typeface="Arial" charset="0"/>
              <a:cs typeface="Arial" charset="0"/>
            </a:endParaRPr>
          </a:p>
        </p:txBody>
      </p:sp>
      <p:sp>
        <p:nvSpPr>
          <p:cNvPr id="8" name="Rectangle 7"/>
          <p:cNvSpPr/>
          <p:nvPr/>
        </p:nvSpPr>
        <p:spPr>
          <a:xfrm>
            <a:off x="1834044" y="1465555"/>
            <a:ext cx="2497394" cy="341632"/>
          </a:xfrm>
          <a:prstGeom prst="rect">
            <a:avLst/>
          </a:prstGeom>
        </p:spPr>
        <p:txBody>
          <a:bodyPr wrap="square">
            <a:spAutoFit/>
          </a:bodyPr>
          <a:lstStyle/>
          <a:p>
            <a:pPr lvl="0" algn="ctr" defTabSz="457200">
              <a:lnSpc>
                <a:spcPct val="90000"/>
              </a:lnSpc>
              <a:spcAft>
                <a:spcPts val="600"/>
              </a:spcAft>
              <a:defRPr/>
            </a:pPr>
            <a:r>
              <a:rPr lang="en-CA" b="1" dirty="0">
                <a:solidFill>
                  <a:schemeClr val="bg1"/>
                </a:solidFill>
                <a:latin typeface="Segoe UI Semibold" panose="020B0702040204020203" pitchFamily="34" charset="0"/>
              </a:rPr>
              <a:t>Priority Processing</a:t>
            </a:r>
          </a:p>
        </p:txBody>
      </p:sp>
      <p:sp>
        <p:nvSpPr>
          <p:cNvPr id="9" name="Rectangle 8"/>
          <p:cNvSpPr/>
          <p:nvPr/>
        </p:nvSpPr>
        <p:spPr>
          <a:xfrm>
            <a:off x="1834044" y="2775358"/>
            <a:ext cx="2497394" cy="590931"/>
          </a:xfrm>
          <a:prstGeom prst="rect">
            <a:avLst/>
          </a:prstGeom>
        </p:spPr>
        <p:txBody>
          <a:bodyPr wrap="square">
            <a:spAutoFit/>
          </a:bodyPr>
          <a:lstStyle/>
          <a:p>
            <a:pPr lvl="0" algn="ctr" defTabSz="457200">
              <a:lnSpc>
                <a:spcPct val="90000"/>
              </a:lnSpc>
              <a:spcAft>
                <a:spcPts val="600"/>
              </a:spcAft>
              <a:defRPr/>
            </a:pPr>
            <a:r>
              <a:rPr lang="en-CA" b="1" dirty="0">
                <a:solidFill>
                  <a:schemeClr val="bg1"/>
                </a:solidFill>
                <a:latin typeface="Segoe UI Semibold" panose="020B0702040204020203" pitchFamily="34" charset="0"/>
              </a:rPr>
              <a:t>Short-Term Work Permit Exemptions</a:t>
            </a:r>
          </a:p>
        </p:txBody>
      </p:sp>
      <p:sp>
        <p:nvSpPr>
          <p:cNvPr id="12" name="Rectangle 11"/>
          <p:cNvSpPr/>
          <p:nvPr/>
        </p:nvSpPr>
        <p:spPr>
          <a:xfrm flipH="1">
            <a:off x="1823884" y="3893607"/>
            <a:ext cx="2497394" cy="1110253"/>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bg2">
                  <a:lumMod val="50000"/>
                </a:schemeClr>
              </a:solidFill>
            </a:endParaRPr>
          </a:p>
        </p:txBody>
      </p:sp>
      <p:sp>
        <p:nvSpPr>
          <p:cNvPr id="10" name="Rectangle 9"/>
          <p:cNvSpPr/>
          <p:nvPr/>
        </p:nvSpPr>
        <p:spPr>
          <a:xfrm>
            <a:off x="1834044" y="4151055"/>
            <a:ext cx="2497394" cy="590931"/>
          </a:xfrm>
          <a:prstGeom prst="rect">
            <a:avLst/>
          </a:prstGeom>
          <a:ln>
            <a:noFill/>
          </a:ln>
        </p:spPr>
        <p:txBody>
          <a:bodyPr wrap="square">
            <a:spAutoFit/>
          </a:bodyPr>
          <a:lstStyle/>
          <a:p>
            <a:pPr lvl="0" algn="ctr" defTabSz="457200">
              <a:lnSpc>
                <a:spcPct val="90000"/>
              </a:lnSpc>
              <a:defRPr/>
            </a:pPr>
            <a:r>
              <a:rPr lang="en-CA" b="1" dirty="0">
                <a:solidFill>
                  <a:schemeClr val="bg1"/>
                </a:solidFill>
                <a:latin typeface="Segoe UI Semibold" panose="020B0702040204020203" pitchFamily="34" charset="0"/>
              </a:rPr>
              <a:t>Dedicated Service Channel</a:t>
            </a:r>
          </a:p>
        </p:txBody>
      </p:sp>
      <p:sp>
        <p:nvSpPr>
          <p:cNvPr id="2" name="Rectangle 1">
            <a:extLst>
              <a:ext uri="{FF2B5EF4-FFF2-40B4-BE49-F238E27FC236}">
                <a16:creationId xmlns:a16="http://schemas.microsoft.com/office/drawing/2014/main" id="{D40620A0-6C3F-3748-9C3B-9E02EC54DEB0}"/>
              </a:ext>
            </a:extLst>
          </p:cNvPr>
          <p:cNvSpPr/>
          <p:nvPr/>
        </p:nvSpPr>
        <p:spPr>
          <a:xfrm>
            <a:off x="4321278" y="1174469"/>
            <a:ext cx="5694393" cy="1072785"/>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Work permits for high-skilled talent will be processed on a priority basis.</a:t>
            </a:r>
          </a:p>
        </p:txBody>
      </p:sp>
      <p:sp>
        <p:nvSpPr>
          <p:cNvPr id="24" name="Rectangle 23">
            <a:extLst>
              <a:ext uri="{FF2B5EF4-FFF2-40B4-BE49-F238E27FC236}">
                <a16:creationId xmlns:a16="http://schemas.microsoft.com/office/drawing/2014/main" id="{04F8CC8D-66F4-EB40-9018-E8826CD6E70B}"/>
              </a:ext>
            </a:extLst>
          </p:cNvPr>
          <p:cNvSpPr/>
          <p:nvPr/>
        </p:nvSpPr>
        <p:spPr>
          <a:xfrm>
            <a:off x="4321278" y="2533077"/>
            <a:ext cx="5694393" cy="10814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Skilled workers and top research talent able to come work in Canada for short periods with less red tape.</a:t>
            </a:r>
          </a:p>
        </p:txBody>
      </p:sp>
      <p:sp>
        <p:nvSpPr>
          <p:cNvPr id="26" name="Rectangle 25">
            <a:extLst>
              <a:ext uri="{FF2B5EF4-FFF2-40B4-BE49-F238E27FC236}">
                <a16:creationId xmlns:a16="http://schemas.microsoft.com/office/drawing/2014/main" id="{F2A47E13-1BF2-4D42-83D1-A802AE1C2F03}"/>
              </a:ext>
            </a:extLst>
          </p:cNvPr>
          <p:cNvSpPr/>
          <p:nvPr/>
        </p:nvSpPr>
        <p:spPr>
          <a:xfrm>
            <a:off x="4321278" y="3900335"/>
            <a:ext cx="5694393" cy="109237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Departmental staff ready to guide employers making significant investments through the immigration process.</a:t>
            </a:r>
          </a:p>
        </p:txBody>
      </p:sp>
      <p:sp>
        <p:nvSpPr>
          <p:cNvPr id="27" name="Rectangle 26">
            <a:extLst>
              <a:ext uri="{FF2B5EF4-FFF2-40B4-BE49-F238E27FC236}">
                <a16:creationId xmlns:a16="http://schemas.microsoft.com/office/drawing/2014/main" id="{7A9DD18E-6C72-6A47-9DFF-49367F3852C7}"/>
              </a:ext>
            </a:extLst>
          </p:cNvPr>
          <p:cNvSpPr/>
          <p:nvPr/>
        </p:nvSpPr>
        <p:spPr>
          <a:xfrm>
            <a:off x="4321278" y="5278530"/>
            <a:ext cx="5694393" cy="109592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Processing Labour Market Impact Assessments for select Canadian employers in 14 business days while tracking benefits for Canadians on job creation, knowledge and skills training investments</a:t>
            </a:r>
          </a:p>
        </p:txBody>
      </p:sp>
      <p:sp>
        <p:nvSpPr>
          <p:cNvPr id="29" name="Rectangle 28">
            <a:extLst>
              <a:ext uri="{FF2B5EF4-FFF2-40B4-BE49-F238E27FC236}">
                <a16:creationId xmlns:a16="http://schemas.microsoft.com/office/drawing/2014/main" id="{315E0B27-4323-0D42-809A-E9645B6D3A8A}"/>
              </a:ext>
            </a:extLst>
          </p:cNvPr>
          <p:cNvSpPr/>
          <p:nvPr/>
        </p:nvSpPr>
        <p:spPr>
          <a:xfrm>
            <a:off x="1237786" y="1159879"/>
            <a:ext cx="8777886" cy="3832829"/>
          </a:xfrm>
          <a:prstGeom prst="rect">
            <a:avLst/>
          </a:prstGeom>
          <a:noFill/>
          <a:ln w="3175">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bg2">
                  <a:lumMod val="25000"/>
                </a:schemeClr>
              </a:solidFill>
            </a:endParaRPr>
          </a:p>
        </p:txBody>
      </p:sp>
      <p:sp>
        <p:nvSpPr>
          <p:cNvPr id="30" name="TextBox 29">
            <a:extLst>
              <a:ext uri="{FF2B5EF4-FFF2-40B4-BE49-F238E27FC236}">
                <a16:creationId xmlns:a16="http://schemas.microsoft.com/office/drawing/2014/main" id="{6346C71B-3EDC-C54C-8CA2-E8E45D5E2B72}"/>
              </a:ext>
            </a:extLst>
          </p:cNvPr>
          <p:cNvSpPr txBox="1"/>
          <p:nvPr/>
        </p:nvSpPr>
        <p:spPr>
          <a:xfrm rot="16200000">
            <a:off x="1196575" y="2870768"/>
            <a:ext cx="668516" cy="400110"/>
          </a:xfrm>
          <a:prstGeom prst="rect">
            <a:avLst/>
          </a:prstGeom>
          <a:noFill/>
        </p:spPr>
        <p:txBody>
          <a:bodyPr wrap="square" rtlCol="0">
            <a:spAutoFit/>
          </a:bodyPr>
          <a:lstStyle/>
          <a:p>
            <a:r>
              <a:rPr lang="en-CA" sz="2000" b="1" dirty="0">
                <a:solidFill>
                  <a:schemeClr val="tx1">
                    <a:lumMod val="65000"/>
                    <a:lumOff val="35000"/>
                  </a:schemeClr>
                </a:solidFill>
              </a:rPr>
              <a:t>IRCC</a:t>
            </a:r>
            <a:endParaRPr lang="en-CA" b="1" dirty="0">
              <a:solidFill>
                <a:schemeClr val="tx1">
                  <a:lumMod val="65000"/>
                  <a:lumOff val="35000"/>
                </a:schemeClr>
              </a:solidFill>
            </a:endParaRPr>
          </a:p>
        </p:txBody>
      </p:sp>
      <p:sp>
        <p:nvSpPr>
          <p:cNvPr id="31" name="Rectangle 30">
            <a:extLst>
              <a:ext uri="{FF2B5EF4-FFF2-40B4-BE49-F238E27FC236}">
                <a16:creationId xmlns:a16="http://schemas.microsoft.com/office/drawing/2014/main" id="{E53C5C77-9AB3-D441-B64B-6F6E173A0089}"/>
              </a:ext>
            </a:extLst>
          </p:cNvPr>
          <p:cNvSpPr/>
          <p:nvPr/>
        </p:nvSpPr>
        <p:spPr>
          <a:xfrm>
            <a:off x="1237786" y="5260650"/>
            <a:ext cx="8777885" cy="1124955"/>
          </a:xfrm>
          <a:prstGeom prst="rect">
            <a:avLst/>
          </a:prstGeom>
          <a:noFill/>
          <a:ln w="3175">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bg2">
                  <a:lumMod val="50000"/>
                </a:schemeClr>
              </a:solidFill>
            </a:endParaRPr>
          </a:p>
        </p:txBody>
      </p:sp>
      <p:sp>
        <p:nvSpPr>
          <p:cNvPr id="32" name="TextBox 31">
            <a:extLst>
              <a:ext uri="{FF2B5EF4-FFF2-40B4-BE49-F238E27FC236}">
                <a16:creationId xmlns:a16="http://schemas.microsoft.com/office/drawing/2014/main" id="{F2118A57-3DC2-3042-A9A1-B91E18F7D654}"/>
              </a:ext>
            </a:extLst>
          </p:cNvPr>
          <p:cNvSpPr txBox="1"/>
          <p:nvPr/>
        </p:nvSpPr>
        <p:spPr>
          <a:xfrm rot="16200000">
            <a:off x="1167240" y="5626149"/>
            <a:ext cx="727187" cy="400110"/>
          </a:xfrm>
          <a:prstGeom prst="rect">
            <a:avLst/>
          </a:prstGeom>
          <a:noFill/>
        </p:spPr>
        <p:txBody>
          <a:bodyPr wrap="square" rtlCol="0">
            <a:spAutoFit/>
          </a:bodyPr>
          <a:lstStyle/>
          <a:p>
            <a:r>
              <a:rPr lang="en-CA" sz="2000" b="1" dirty="0">
                <a:solidFill>
                  <a:schemeClr val="tx1">
                    <a:lumMod val="65000"/>
                    <a:lumOff val="35000"/>
                  </a:schemeClr>
                </a:solidFill>
              </a:rPr>
              <a:t>ESDC</a:t>
            </a:r>
            <a:endParaRPr lang="en-CA" b="1" dirty="0">
              <a:solidFill>
                <a:schemeClr val="tx1">
                  <a:lumMod val="65000"/>
                  <a:lumOff val="35000"/>
                </a:schemeClr>
              </a:solidFill>
            </a:endParaRPr>
          </a:p>
        </p:txBody>
      </p:sp>
    </p:spTree>
    <p:extLst>
      <p:ext uri="{BB962C8B-B14F-4D97-AF65-F5344CB8AC3E}">
        <p14:creationId xmlns:p14="http://schemas.microsoft.com/office/powerpoint/2010/main" val="345408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4238E4-4274-4744-88CE-6CD1423C7A8E}"/>
              </a:ext>
            </a:extLst>
          </p:cNvPr>
          <p:cNvSpPr/>
          <p:nvPr/>
        </p:nvSpPr>
        <p:spPr>
          <a:xfrm>
            <a:off x="2164603" y="184223"/>
            <a:ext cx="7109443" cy="523220"/>
          </a:xfrm>
          <a:prstGeom prst="rect">
            <a:avLst/>
          </a:prstGeom>
        </p:spPr>
        <p:txBody>
          <a:bodyPr wrap="square">
            <a:spAutoFit/>
          </a:bodyPr>
          <a:lstStyle/>
          <a:p>
            <a:pPr algn="r"/>
            <a:r>
              <a:rPr lang="en-US" sz="2800" b="1" dirty="0">
                <a:solidFill>
                  <a:srgbClr val="4D525A"/>
                </a:solidFill>
                <a:cs typeface="Arial" panose="020B0604020202020204" pitchFamily="34" charset="0"/>
              </a:rPr>
              <a:t>IRCC’s Outreach Officer Network </a:t>
            </a:r>
          </a:p>
        </p:txBody>
      </p:sp>
      <p:sp>
        <p:nvSpPr>
          <p:cNvPr id="26" name="Rectangle à coins arrondis 25">
            <a:extLst>
              <a:ext uri="{FF2B5EF4-FFF2-40B4-BE49-F238E27FC236}">
                <a16:creationId xmlns:a16="http://schemas.microsoft.com/office/drawing/2014/main" id="{7DB39E90-1854-6C47-8CED-30D141444A1B}"/>
              </a:ext>
            </a:extLst>
          </p:cNvPr>
          <p:cNvSpPr/>
          <p:nvPr/>
        </p:nvSpPr>
        <p:spPr>
          <a:xfrm>
            <a:off x="7151270" y="1291292"/>
            <a:ext cx="4245553" cy="3166824"/>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spcBef>
                <a:spcPts val="1200"/>
              </a:spcBef>
              <a:spcAft>
                <a:spcPts val="1200"/>
              </a:spcAft>
              <a:buFont typeface="Arial" panose="020B0604020202020204" pitchFamily="34" charset="0"/>
              <a:buChar char="•"/>
            </a:pPr>
            <a:r>
              <a:rPr lang="en-US" sz="1500" dirty="0">
                <a:solidFill>
                  <a:srgbClr val="4D525A"/>
                </a:solidFill>
                <a:latin typeface="Arial" panose="020B0604020202020204" pitchFamily="34" charset="0"/>
                <a:cs typeface="Arial" panose="020B0604020202020204" pitchFamily="34" charset="0"/>
              </a:rPr>
              <a:t>Provide information sessions to employers</a:t>
            </a:r>
          </a:p>
          <a:p>
            <a:pPr marL="285750" indent="-285750">
              <a:spcBef>
                <a:spcPts val="1200"/>
              </a:spcBef>
              <a:spcAft>
                <a:spcPts val="1200"/>
              </a:spcAft>
              <a:buFont typeface="Arial" panose="020B0604020202020204" pitchFamily="34" charset="0"/>
              <a:buChar char="•"/>
            </a:pPr>
            <a:r>
              <a:rPr lang="en-US" sz="1500" dirty="0">
                <a:solidFill>
                  <a:srgbClr val="4D525A"/>
                </a:solidFill>
                <a:latin typeface="Arial" panose="020B0604020202020204" pitchFamily="34" charset="0"/>
                <a:cs typeface="Arial" panose="020B0604020202020204" pitchFamily="34" charset="0"/>
              </a:rPr>
              <a:t>One-on-one meetings with employers to discuss potential pathways</a:t>
            </a:r>
          </a:p>
          <a:p>
            <a:pPr marL="285750" indent="-285750">
              <a:spcBef>
                <a:spcPts val="1200"/>
              </a:spcBef>
              <a:spcAft>
                <a:spcPts val="1200"/>
              </a:spcAft>
              <a:buFont typeface="Arial" panose="020B0604020202020204" pitchFamily="34" charset="0"/>
              <a:buChar char="•"/>
            </a:pPr>
            <a:r>
              <a:rPr lang="en-US" sz="1500" dirty="0">
                <a:solidFill>
                  <a:srgbClr val="4D525A"/>
                </a:solidFill>
                <a:latin typeface="Arial" panose="020B0604020202020204" pitchFamily="34" charset="0"/>
                <a:cs typeface="Arial" panose="020B0604020202020204" pitchFamily="34" charset="0"/>
              </a:rPr>
              <a:t>Assist with questions during application submission and processing</a:t>
            </a:r>
          </a:p>
          <a:p>
            <a:pPr marL="285750" indent="-285750">
              <a:spcBef>
                <a:spcPts val="1200"/>
              </a:spcBef>
              <a:spcAft>
                <a:spcPts val="1200"/>
              </a:spcAft>
              <a:buFont typeface="Arial" panose="020B0604020202020204" pitchFamily="34" charset="0"/>
              <a:buChar char="•"/>
            </a:pPr>
            <a:r>
              <a:rPr lang="en-US" sz="1500" dirty="0">
                <a:solidFill>
                  <a:srgbClr val="4D525A"/>
                </a:solidFill>
                <a:latin typeface="Arial" panose="020B0604020202020204" pitchFamily="34" charset="0"/>
                <a:cs typeface="Arial" panose="020B0604020202020204" pitchFamily="34" charset="0"/>
              </a:rPr>
              <a:t>Collect insight  to inform immigration programs</a:t>
            </a:r>
            <a:endParaRPr lang="en-US" sz="1500" dirty="0">
              <a:solidFill>
                <a:srgbClr val="4D525A"/>
              </a:solidFill>
              <a:latin typeface="Segoe UI" panose="020B0502040204020203" pitchFamily="34" charset="0"/>
              <a:cs typeface="Segoe UI" panose="020B0502040204020203" pitchFamily="34" charset="0"/>
            </a:endParaRPr>
          </a:p>
        </p:txBody>
      </p:sp>
      <p:grpSp>
        <p:nvGrpSpPr>
          <p:cNvPr id="25" name="Groupe 24"/>
          <p:cNvGrpSpPr/>
          <p:nvPr/>
        </p:nvGrpSpPr>
        <p:grpSpPr>
          <a:xfrm>
            <a:off x="794339" y="882445"/>
            <a:ext cx="5453032" cy="4145206"/>
            <a:chOff x="3779533" y="1275305"/>
            <a:chExt cx="6463344" cy="4545222"/>
          </a:xfrm>
          <a:solidFill>
            <a:schemeClr val="bg1"/>
          </a:solidFill>
        </p:grpSpPr>
        <p:pic>
          <p:nvPicPr>
            <p:cNvPr id="4" name="Picture 2" descr="1064px-Canada_blank_map.svg.png (1064×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533" y="1275305"/>
              <a:ext cx="6463344" cy="4545222"/>
            </a:xfrm>
            <a:prstGeom prst="rect">
              <a:avLst/>
            </a:prstGeom>
            <a:grpFill/>
          </p:spPr>
        </p:pic>
        <p:sp>
          <p:nvSpPr>
            <p:cNvPr id="5" name="5-Point Star 4"/>
            <p:cNvSpPr/>
            <p:nvPr/>
          </p:nvSpPr>
          <p:spPr>
            <a:xfrm flipV="1">
              <a:off x="3957717" y="4318459"/>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 name="5-Point Star 5"/>
            <p:cNvSpPr/>
            <p:nvPr/>
          </p:nvSpPr>
          <p:spPr>
            <a:xfrm flipV="1">
              <a:off x="4134215" y="4408459"/>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5-Point Star 6"/>
            <p:cNvSpPr/>
            <p:nvPr/>
          </p:nvSpPr>
          <p:spPr>
            <a:xfrm flipV="1">
              <a:off x="6354632" y="4842560"/>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 name="5-Point Star 7"/>
            <p:cNvSpPr/>
            <p:nvPr/>
          </p:nvSpPr>
          <p:spPr>
            <a:xfrm flipV="1">
              <a:off x="4908043" y="4343312"/>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9" name="5-Point Star 8"/>
            <p:cNvSpPr/>
            <p:nvPr/>
          </p:nvSpPr>
          <p:spPr>
            <a:xfrm flipV="1">
              <a:off x="7690619" y="5394225"/>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0" name="5-Point Star 9"/>
            <p:cNvSpPr/>
            <p:nvPr/>
          </p:nvSpPr>
          <p:spPr>
            <a:xfrm flipV="1">
              <a:off x="7870620" y="5304224"/>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5-Point Star 10"/>
            <p:cNvSpPr/>
            <p:nvPr/>
          </p:nvSpPr>
          <p:spPr>
            <a:xfrm flipV="1">
              <a:off x="8228502" y="4979073"/>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2" name="5-Point Star 11"/>
            <p:cNvSpPr/>
            <p:nvPr/>
          </p:nvSpPr>
          <p:spPr>
            <a:xfrm flipV="1">
              <a:off x="8318502" y="4809231"/>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5-Point Star 12"/>
            <p:cNvSpPr/>
            <p:nvPr/>
          </p:nvSpPr>
          <p:spPr>
            <a:xfrm flipV="1">
              <a:off x="7881913" y="4930903"/>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5-Point Star 13"/>
            <p:cNvSpPr/>
            <p:nvPr/>
          </p:nvSpPr>
          <p:spPr>
            <a:xfrm flipV="1">
              <a:off x="7791912" y="5069074"/>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5-Point Star 14"/>
            <p:cNvSpPr/>
            <p:nvPr/>
          </p:nvSpPr>
          <p:spPr>
            <a:xfrm flipV="1">
              <a:off x="4041000" y="3024679"/>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6" name="5-Point Star 15"/>
            <p:cNvSpPr/>
            <p:nvPr/>
          </p:nvSpPr>
          <p:spPr>
            <a:xfrm flipV="1">
              <a:off x="5194561" y="3373679"/>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7" name="5-Point Star 16"/>
            <p:cNvSpPr/>
            <p:nvPr/>
          </p:nvSpPr>
          <p:spPr>
            <a:xfrm flipV="1">
              <a:off x="9166540" y="4813171"/>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5-Point Star 17"/>
            <p:cNvSpPr/>
            <p:nvPr/>
          </p:nvSpPr>
          <p:spPr>
            <a:xfrm flipV="1">
              <a:off x="8729951" y="4755442"/>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9" name="5-Point Star 18"/>
            <p:cNvSpPr/>
            <p:nvPr/>
          </p:nvSpPr>
          <p:spPr>
            <a:xfrm flipV="1">
              <a:off x="4076490" y="4228459"/>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0" name="5-Point Star 19"/>
            <p:cNvSpPr/>
            <p:nvPr/>
          </p:nvSpPr>
          <p:spPr>
            <a:xfrm flipV="1">
              <a:off x="8402228" y="4979070"/>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8" name="5-Point Star 27"/>
            <p:cNvSpPr/>
            <p:nvPr/>
          </p:nvSpPr>
          <p:spPr>
            <a:xfrm flipV="1">
              <a:off x="8893383" y="4722103"/>
              <a:ext cx="179698" cy="174237"/>
            </a:xfrm>
            <a:prstGeom prst="star5">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72" name="ZoneTexte 71"/>
          <p:cNvSpPr txBox="1"/>
          <p:nvPr/>
        </p:nvSpPr>
        <p:spPr>
          <a:xfrm>
            <a:off x="3736974" y="5808133"/>
            <a:ext cx="4848225" cy="715089"/>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CA" dirty="0">
                <a:solidFill>
                  <a:schemeClr val="tx1"/>
                </a:solidFill>
                <a:latin typeface="Segoe UI" panose="020B0502040204020203" pitchFamily="34" charset="0"/>
                <a:ea typeface="Segoe UI" panose="020B0502040204020203" pitchFamily="34" charset="0"/>
                <a:cs typeface="Segoe UI" panose="020B0502040204020203" pitchFamily="34" charset="0"/>
              </a:rPr>
              <a:t>Contact us </a:t>
            </a:r>
            <a:endParaRPr lang="fr-CA" dirty="0">
              <a:solidFill>
                <a:schemeClr val="tx1"/>
              </a:solidFill>
              <a:latin typeface="Segoe UI" panose="020B0502040204020203" pitchFamily="34" charset="0"/>
              <a:ea typeface="Segoe UI" panose="020B0502040204020203" pitchFamily="34" charset="0"/>
              <a:cs typeface="Segoe UI" panose="020B0502040204020203" pitchFamily="34" charset="0"/>
              <a:hlinkClick r:id="rId4"/>
            </a:endParaRPr>
          </a:p>
          <a:p>
            <a:pPr algn="ctr"/>
            <a:r>
              <a:rPr lang="fr-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hlinkClick r:id="rId4"/>
              </a:rPr>
              <a:t>promotion@cic.gc.ca</a:t>
            </a:r>
            <a:endParaRPr lang="fr-CA"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8012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39519208-B64F-144F-8E66-3CD076B614D8}"/>
              </a:ext>
            </a:extLst>
          </p:cNvPr>
          <p:cNvSpPr txBox="1">
            <a:spLocks noChangeArrowheads="1"/>
          </p:cNvSpPr>
          <p:nvPr>
            <p:custDataLst>
              <p:tags r:id="rId1"/>
            </p:custDataLst>
          </p:nvPr>
        </p:nvSpPr>
        <p:spPr>
          <a:xfrm>
            <a:off x="1765300" y="1621898"/>
            <a:ext cx="8661400" cy="3667652"/>
          </a:xfrm>
          <a:prstGeom prst="roundRect">
            <a:avLst/>
          </a:prstGeom>
        </p:spPr>
        <p:style>
          <a:lnRef idx="2">
            <a:schemeClr val="accent4"/>
          </a:lnRef>
          <a:fillRef idx="1">
            <a:schemeClr val="lt1"/>
          </a:fillRef>
          <a:effectRef idx="0">
            <a:schemeClr val="accent4"/>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fr-CA" sz="2400" dirty="0">
                <a:latin typeface="Segoe UI" panose="020B0502040204020203" pitchFamily="34" charset="0"/>
                <a:cs typeface="Segoe UI" panose="020B0502040204020203" pitchFamily="34" charset="0"/>
                <a:hlinkClick r:id="rId5"/>
              </a:rPr>
              <a:t>Virtual Learning </a:t>
            </a:r>
            <a:r>
              <a:rPr lang="fr-CA" sz="2400" dirty="0" err="1">
                <a:latin typeface="Segoe UI" panose="020B0502040204020203" pitchFamily="34" charset="0"/>
                <a:cs typeface="Segoe UI" panose="020B0502040204020203" pitchFamily="34" charset="0"/>
                <a:hlinkClick r:id="rId5"/>
              </a:rPr>
              <a:t>Series</a:t>
            </a:r>
            <a:r>
              <a:rPr lang="fr-CA" sz="2400" dirty="0">
                <a:latin typeface="Segoe UI" panose="020B0502040204020203" pitchFamily="34" charset="0"/>
                <a:cs typeface="Segoe UI" panose="020B0502040204020203" pitchFamily="34" charset="0"/>
                <a:hlinkClick r:id="rId5"/>
              </a:rPr>
              <a:t> </a:t>
            </a:r>
            <a:endParaRPr lang="fr-CA" sz="2400" dirty="0">
              <a:latin typeface="Segoe UI" panose="020B0502040204020203" pitchFamily="34" charset="0"/>
              <a:cs typeface="Segoe UI" panose="020B0502040204020203" pitchFamily="34" charset="0"/>
              <a:hlinkClick r:id="rId6"/>
            </a:endParaRPr>
          </a:p>
          <a:p>
            <a:endParaRPr lang="en-US" sz="2400" dirty="0">
              <a:solidFill>
                <a:srgbClr val="4D525A"/>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fr-CA" sz="2400" dirty="0" err="1">
                <a:solidFill>
                  <a:srgbClr val="4D525A"/>
                </a:solidFill>
                <a:latin typeface="Segoe UI" panose="020B0502040204020203" pitchFamily="34" charset="0"/>
                <a:ea typeface="Arial" charset="0"/>
                <a:cs typeface="Segoe UI" panose="020B0502040204020203" pitchFamily="34" charset="0"/>
              </a:rPr>
              <a:t>IRCC’s</a:t>
            </a:r>
            <a:r>
              <a:rPr lang="fr-CA" sz="2400" dirty="0">
                <a:solidFill>
                  <a:srgbClr val="4D525A"/>
                </a:solidFill>
                <a:latin typeface="Segoe UI" panose="020B0502040204020203" pitchFamily="34" charset="0"/>
                <a:ea typeface="Arial" charset="0"/>
                <a:cs typeface="Segoe UI" panose="020B0502040204020203" pitchFamily="34" charset="0"/>
              </a:rPr>
              <a:t> Official </a:t>
            </a:r>
            <a:r>
              <a:rPr lang="fr-CA" sz="2400" dirty="0" err="1">
                <a:solidFill>
                  <a:srgbClr val="4D525A"/>
                </a:solidFill>
                <a:latin typeface="Segoe UI" panose="020B0502040204020203" pitchFamily="34" charset="0"/>
                <a:ea typeface="Arial" charset="0"/>
                <a:cs typeface="Segoe UI" panose="020B0502040204020203" pitchFamily="34" charset="0"/>
              </a:rPr>
              <a:t>Website</a:t>
            </a:r>
            <a:r>
              <a:rPr lang="fr-CA" sz="2400" dirty="0">
                <a:solidFill>
                  <a:srgbClr val="4D525A"/>
                </a:solidFill>
                <a:latin typeface="Segoe UI" panose="020B0502040204020203" pitchFamily="34" charset="0"/>
                <a:ea typeface="Arial" charset="0"/>
                <a:cs typeface="Segoe UI" panose="020B0502040204020203" pitchFamily="34" charset="0"/>
              </a:rPr>
              <a:t> </a:t>
            </a:r>
            <a:r>
              <a:rPr lang="fr-CA" sz="2400" dirty="0">
                <a:solidFill>
                  <a:srgbClr val="4D525A"/>
                </a:solidFill>
                <a:latin typeface="Segoe UI" panose="020B0502040204020203" pitchFamily="34" charset="0"/>
                <a:ea typeface="Arial" charset="0"/>
                <a:cs typeface="Segoe UI" panose="020B0502040204020203" pitchFamily="34" charset="0"/>
                <a:hlinkClick r:id="rId7"/>
              </a:rPr>
              <a:t>–</a:t>
            </a:r>
            <a:r>
              <a:rPr lang="fr-CA" sz="2400" dirty="0">
                <a:solidFill>
                  <a:srgbClr val="4D525A"/>
                </a:solidFill>
                <a:latin typeface="Segoe UI" panose="020B0502040204020203" pitchFamily="34" charset="0"/>
                <a:ea typeface="Arial" charset="0"/>
                <a:cs typeface="Segoe UI" panose="020B0502040204020203" pitchFamily="34" charset="0"/>
              </a:rPr>
              <a:t> </a:t>
            </a:r>
            <a:r>
              <a:rPr lang="fr-CA" sz="2400" dirty="0">
                <a:solidFill>
                  <a:srgbClr val="7030A0"/>
                </a:solidFill>
                <a:latin typeface="Segoe UI" panose="020B0502040204020203" pitchFamily="34" charset="0"/>
                <a:ea typeface="Arial" charset="0"/>
                <a:cs typeface="Segoe UI" panose="020B0502040204020203" pitchFamily="34" charset="0"/>
                <a:hlinkClick r:id="rId7"/>
              </a:rPr>
              <a:t>www.canada.ca/immigration</a:t>
            </a:r>
            <a:r>
              <a:rPr lang="fr-CA" sz="2400" dirty="0">
                <a:solidFill>
                  <a:srgbClr val="7030A0"/>
                </a:solidFill>
                <a:latin typeface="Segoe UI" panose="020B0502040204020203" pitchFamily="34" charset="0"/>
                <a:ea typeface="Arial" charset="0"/>
                <a:cs typeface="Segoe UI" panose="020B0502040204020203" pitchFamily="34" charset="0"/>
              </a:rPr>
              <a:t> </a:t>
            </a:r>
          </a:p>
          <a:p>
            <a:endParaRPr lang="en-US" sz="2400" dirty="0">
              <a:solidFill>
                <a:srgbClr val="4D525A"/>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fr-CA" sz="2400" dirty="0">
                <a:solidFill>
                  <a:srgbClr val="4D525A"/>
                </a:solidFill>
                <a:latin typeface="Segoe UI" panose="020B0502040204020203" pitchFamily="34" charset="0"/>
                <a:ea typeface="Arial" charset="0"/>
                <a:cs typeface="Segoe UI" panose="020B0502040204020203" pitchFamily="34" charset="0"/>
              </a:rPr>
              <a:t>ESDC Employer Contact Centre – </a:t>
            </a:r>
            <a:r>
              <a:rPr lang="fr-CA" sz="2400" u="sng" dirty="0">
                <a:solidFill>
                  <a:srgbClr val="0070C0"/>
                </a:solidFill>
                <a:latin typeface="Segoe UI" panose="020B0502040204020203" pitchFamily="34" charset="0"/>
                <a:ea typeface="Arial" charset="0"/>
                <a:cs typeface="Segoe UI" panose="020B0502040204020203" pitchFamily="34" charset="0"/>
              </a:rPr>
              <a:t>1-800-367-5693</a:t>
            </a:r>
            <a:endParaRPr lang="en-US" sz="2400" dirty="0">
              <a:solidFill>
                <a:srgbClr val="4D525A"/>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400" u="sng" dirty="0">
              <a:solidFill>
                <a:srgbClr val="4D525A"/>
              </a:solidFill>
              <a:latin typeface="Segoe UI" panose="020B0502040204020203" pitchFamily="34" charset="0"/>
              <a:ea typeface="Arial" charset="0"/>
              <a:cs typeface="Segoe UI" panose="020B0502040204020203" pitchFamily="34" charset="0"/>
            </a:endParaRPr>
          </a:p>
          <a:p>
            <a:pPr marL="342900" indent="-342900">
              <a:buFont typeface="Arial" panose="020B0604020202020204" pitchFamily="34" charset="0"/>
              <a:buChar char="•"/>
            </a:pPr>
            <a:r>
              <a:rPr lang="en-US" sz="2400" dirty="0">
                <a:solidFill>
                  <a:srgbClr val="4D525A"/>
                </a:solidFill>
                <a:latin typeface="Segoe UI" panose="020B0502040204020203" pitchFamily="34" charset="0"/>
                <a:ea typeface="Arial" charset="0"/>
                <a:cs typeface="Segoe UI" panose="020B0502040204020203" pitchFamily="34" charset="0"/>
              </a:rPr>
              <a:t>IRCC Outreach Officers Inbox – </a:t>
            </a:r>
            <a:r>
              <a:rPr lang="en-US" sz="2400" dirty="0">
                <a:solidFill>
                  <a:srgbClr val="4D525A"/>
                </a:solidFill>
                <a:latin typeface="Segoe UI" panose="020B0502040204020203" pitchFamily="34" charset="0"/>
                <a:ea typeface="Arial" charset="0"/>
                <a:cs typeface="Segoe UI" panose="020B0502040204020203" pitchFamily="34" charset="0"/>
                <a:hlinkClick r:id="rId8"/>
              </a:rPr>
              <a:t>promotion@cic.gc.ca</a:t>
            </a:r>
            <a:r>
              <a:rPr lang="en-US" sz="2400" dirty="0">
                <a:solidFill>
                  <a:srgbClr val="4D525A"/>
                </a:solidFill>
                <a:latin typeface="Segoe UI" panose="020B0502040204020203" pitchFamily="34" charset="0"/>
                <a:ea typeface="Arial" charset="0"/>
                <a:cs typeface="Segoe UI" panose="020B0502040204020203" pitchFamily="34" charset="0"/>
              </a:rPr>
              <a:t> </a:t>
            </a:r>
            <a:endParaRPr lang="fr-CA" sz="2400" dirty="0">
              <a:solidFill>
                <a:srgbClr val="0070C0"/>
              </a:solidFill>
              <a:latin typeface="Segoe UI" panose="020B0502040204020203" pitchFamily="34" charset="0"/>
              <a:ea typeface="Arial" charset="0"/>
              <a:cs typeface="Segoe UI" panose="020B0502040204020203" pitchFamily="34" charset="0"/>
            </a:endParaRPr>
          </a:p>
        </p:txBody>
      </p:sp>
      <p:sp>
        <p:nvSpPr>
          <p:cNvPr id="8" name="Rectangle 12">
            <a:extLst>
              <a:ext uri="{FF2B5EF4-FFF2-40B4-BE49-F238E27FC236}">
                <a16:creationId xmlns:a16="http://schemas.microsoft.com/office/drawing/2014/main" id="{83D26F70-4FD9-0B4A-BAD0-4AC7B9BAC1F1}"/>
              </a:ext>
            </a:extLst>
          </p:cNvPr>
          <p:cNvSpPr txBox="1">
            <a:spLocks noChangeArrowheads="1"/>
          </p:cNvSpPr>
          <p:nvPr>
            <p:custDataLst>
              <p:tags r:id="rId2"/>
            </p:custDataLst>
          </p:nvPr>
        </p:nvSpPr>
        <p:spPr>
          <a:xfrm>
            <a:off x="1742274" y="686494"/>
            <a:ext cx="8661400" cy="4831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800" b="1" dirty="0" err="1">
                <a:solidFill>
                  <a:schemeClr val="accent5">
                    <a:lumMod val="75000"/>
                  </a:schemeClr>
                </a:solidFill>
                <a:latin typeface="Segoe UI" panose="020B0502040204020203" pitchFamily="34" charset="0"/>
                <a:ea typeface="Arial" charset="0"/>
                <a:cs typeface="Segoe UI" panose="020B0502040204020203" pitchFamily="34" charset="0"/>
              </a:rPr>
              <a:t>Want</a:t>
            </a:r>
            <a:r>
              <a:rPr lang="fr-CA" sz="2800" b="1" dirty="0">
                <a:solidFill>
                  <a:schemeClr val="accent5">
                    <a:lumMod val="75000"/>
                  </a:schemeClr>
                </a:solidFill>
                <a:latin typeface="Segoe UI" panose="020B0502040204020203" pitchFamily="34" charset="0"/>
                <a:ea typeface="Arial" charset="0"/>
                <a:cs typeface="Segoe UI" panose="020B0502040204020203" pitchFamily="34" charset="0"/>
              </a:rPr>
              <a:t> to </a:t>
            </a:r>
            <a:r>
              <a:rPr lang="fr-CA" sz="2800" b="1" dirty="0" err="1">
                <a:solidFill>
                  <a:schemeClr val="accent5">
                    <a:lumMod val="75000"/>
                  </a:schemeClr>
                </a:solidFill>
                <a:latin typeface="Segoe UI" panose="020B0502040204020203" pitchFamily="34" charset="0"/>
                <a:ea typeface="Arial" charset="0"/>
                <a:cs typeface="Segoe UI" panose="020B0502040204020203" pitchFamily="34" charset="0"/>
              </a:rPr>
              <a:t>learn</a:t>
            </a:r>
            <a:r>
              <a:rPr lang="fr-CA" sz="2800" b="1" dirty="0">
                <a:solidFill>
                  <a:schemeClr val="accent5">
                    <a:lumMod val="75000"/>
                  </a:schemeClr>
                </a:solidFill>
                <a:latin typeface="Segoe UI" panose="020B0502040204020203" pitchFamily="34" charset="0"/>
                <a:ea typeface="Arial" charset="0"/>
                <a:cs typeface="Segoe UI" panose="020B0502040204020203" pitchFamily="34" charset="0"/>
              </a:rPr>
              <a:t> more?</a:t>
            </a:r>
          </a:p>
        </p:txBody>
      </p:sp>
    </p:spTree>
    <p:extLst>
      <p:ext uri="{BB962C8B-B14F-4D97-AF65-F5344CB8AC3E}">
        <p14:creationId xmlns:p14="http://schemas.microsoft.com/office/powerpoint/2010/main" val="2541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661670379"/>
              </p:ext>
            </p:extLst>
          </p:nvPr>
        </p:nvGraphicFramePr>
        <p:xfrm>
          <a:off x="861049" y="1131746"/>
          <a:ext cx="9896273" cy="4949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1">
            <a:extLst>
              <a:ext uri="{FF2B5EF4-FFF2-40B4-BE49-F238E27FC236}">
                <a16:creationId xmlns:a16="http://schemas.microsoft.com/office/drawing/2014/main" id="{FC6ABB77-CA2C-D844-98D2-42223E211B3A}"/>
              </a:ext>
            </a:extLst>
          </p:cNvPr>
          <p:cNvSpPr>
            <a:spLocks noGrp="1"/>
          </p:cNvSpPr>
          <p:nvPr>
            <p:ph type="title"/>
          </p:nvPr>
        </p:nvSpPr>
        <p:spPr>
          <a:xfrm>
            <a:off x="3214115" y="271369"/>
            <a:ext cx="7912130" cy="607037"/>
          </a:xfrm>
          <a:prstGeom prst="rect">
            <a:avLst/>
          </a:prstGeom>
        </p:spPr>
        <p:txBody>
          <a:bodyPr anchor="ctr">
            <a:normAutofit/>
          </a:bodyPr>
          <a:lstStyle/>
          <a:p>
            <a:r>
              <a:rPr lang="fr-CA" sz="3400" b="1" dirty="0" err="1">
                <a:latin typeface="Arial" panose="020B0604020202020204" pitchFamily="34" charset="0"/>
                <a:cs typeface="Arial" panose="020B0604020202020204" pitchFamily="34" charset="0"/>
              </a:rPr>
              <a:t>Need</a:t>
            </a:r>
            <a:r>
              <a:rPr lang="fr-CA" sz="3400" b="1" dirty="0">
                <a:latin typeface="Arial" panose="020B0604020202020204" pitchFamily="34" charset="0"/>
                <a:cs typeface="Arial" panose="020B0604020202020204" pitchFamily="34" charset="0"/>
              </a:rPr>
              <a:t> More Information?</a:t>
            </a:r>
            <a:endParaRPr lang="en-US" sz="29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3156" y="1131746"/>
            <a:ext cx="1043389" cy="94597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4151" y="2135827"/>
            <a:ext cx="1042394" cy="953494"/>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03156" y="3191436"/>
            <a:ext cx="1042394" cy="950522"/>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3156" y="4183999"/>
            <a:ext cx="1042394" cy="949325"/>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13789" y="5243237"/>
            <a:ext cx="1043389" cy="947739"/>
          </a:xfrm>
          <a:prstGeom prst="rect">
            <a:avLst/>
          </a:prstGeom>
        </p:spPr>
      </p:pic>
    </p:spTree>
    <p:extLst>
      <p:ext uri="{BB962C8B-B14F-4D97-AF65-F5344CB8AC3E}">
        <p14:creationId xmlns:p14="http://schemas.microsoft.com/office/powerpoint/2010/main" val="410174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4" name="Rounded Rectangle 23"/>
          <p:cNvSpPr/>
          <p:nvPr/>
        </p:nvSpPr>
        <p:spPr>
          <a:xfrm>
            <a:off x="3416413" y="2451457"/>
            <a:ext cx="6528021" cy="320507"/>
          </a:xfrm>
          <a:prstGeom prst="round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47650" tIns="139471" rIns="263296" bIns="139471" numCol="1" spcCol="1270" anchor="ctr" anchorCtr="0">
            <a:noAutofit/>
          </a:bodyPr>
          <a:lstStyle/>
          <a:p>
            <a:pPr marL="114300" lvl="1" indent="-114300" defTabSz="533400">
              <a:lnSpc>
                <a:spcPct val="90000"/>
              </a:lnSpc>
              <a:spcBef>
                <a:spcPct val="0"/>
              </a:spcBef>
              <a:spcAft>
                <a:spcPct val="15000"/>
              </a:spcAft>
              <a:buChar char="••"/>
            </a:pPr>
            <a:r>
              <a:rPr lang="en-CA" sz="1200" dirty="0"/>
              <a:t>Management responsibilities</a:t>
            </a:r>
            <a:endParaRPr lang="en-US" sz="1200" dirty="0"/>
          </a:p>
        </p:txBody>
      </p:sp>
      <p:sp>
        <p:nvSpPr>
          <p:cNvPr id="41" name="Google Shape;265;p35"/>
          <p:cNvSpPr/>
          <p:nvPr/>
        </p:nvSpPr>
        <p:spPr>
          <a:xfrm>
            <a:off x="2237576" y="1677664"/>
            <a:ext cx="7706856" cy="716026"/>
          </a:xfrm>
          <a:prstGeom prst="roundRect">
            <a:avLst>
              <a:gd name="adj" fmla="val 16667"/>
            </a:avLst>
          </a:prstGeom>
          <a:ln/>
        </p:spPr>
        <p:style>
          <a:lnRef idx="0">
            <a:schemeClr val="accent6"/>
          </a:lnRef>
          <a:fillRef idx="3">
            <a:schemeClr val="accent6"/>
          </a:fillRef>
          <a:effectRef idx="3">
            <a:schemeClr val="accent6"/>
          </a:effectRef>
          <a:fontRef idx="minor">
            <a:schemeClr val="lt1"/>
          </a:fontRef>
        </p:style>
        <p:txBody>
          <a:bodyPr spcFirstLastPara="1" wrap="square" lIns="91425" tIns="45700" rIns="91425" bIns="45700" anchor="ctr" anchorCtr="0">
            <a:noAutofit/>
          </a:bodyPr>
          <a:lstStyle/>
          <a:p>
            <a:pPr algn="ctr">
              <a:buClr>
                <a:srgbClr val="000000"/>
              </a:buClr>
              <a:buSzPts val="1800"/>
            </a:pPr>
            <a:r>
              <a:rPr lang="en-CA" sz="2000" b="1" dirty="0">
                <a:solidFill>
                  <a:schemeClr val="bg1"/>
                </a:solidFill>
                <a:latin typeface="+mj-lt"/>
              </a:rPr>
              <a:t>T</a:t>
            </a:r>
            <a:r>
              <a:rPr lang="en-CA" sz="2000" b="1" dirty="0">
                <a:solidFill>
                  <a:schemeClr val="bg1"/>
                </a:solidFill>
                <a:latin typeface="+mj-lt"/>
                <a:sym typeface="Arial"/>
              </a:rPr>
              <a:t>raining, Education, Experience and </a:t>
            </a:r>
            <a:r>
              <a:rPr lang="en-CA" sz="2000" b="1" dirty="0">
                <a:solidFill>
                  <a:schemeClr val="bg1"/>
                </a:solidFill>
                <a:latin typeface="+mj-lt"/>
              </a:rPr>
              <a:t>Responsibilities (</a:t>
            </a:r>
            <a:r>
              <a:rPr lang="fr-CA" sz="2000" b="1" dirty="0">
                <a:solidFill>
                  <a:schemeClr val="bg1"/>
                </a:solidFill>
                <a:latin typeface="+mj-lt"/>
                <a:sym typeface="Calibri"/>
              </a:rPr>
              <a:t>TEER) </a:t>
            </a:r>
            <a:r>
              <a:rPr lang="en-CA" sz="2000" b="1" dirty="0">
                <a:solidFill>
                  <a:schemeClr val="bg1"/>
                </a:solidFill>
                <a:latin typeface="+mj-lt"/>
                <a:sym typeface="Calibri"/>
              </a:rPr>
              <a:t>Categories</a:t>
            </a:r>
          </a:p>
        </p:txBody>
      </p:sp>
      <p:grpSp>
        <p:nvGrpSpPr>
          <p:cNvPr id="42" name="Group 41"/>
          <p:cNvGrpSpPr/>
          <p:nvPr/>
        </p:nvGrpSpPr>
        <p:grpSpPr>
          <a:xfrm>
            <a:off x="2237578" y="2440885"/>
            <a:ext cx="7706857" cy="2916587"/>
            <a:chOff x="570452" y="1599536"/>
            <a:chExt cx="7706857" cy="2916587"/>
          </a:xfrm>
          <a:solidFill>
            <a:srgbClr val="C0E3BF"/>
          </a:solidFill>
        </p:grpSpPr>
        <p:sp>
          <p:nvSpPr>
            <p:cNvPr id="44" name="Freeform 43"/>
            <p:cNvSpPr/>
            <p:nvPr/>
          </p:nvSpPr>
          <p:spPr>
            <a:xfrm>
              <a:off x="570482" y="1599536"/>
              <a:ext cx="1250297" cy="330038"/>
            </a:xfrm>
            <a:custGeom>
              <a:avLst/>
              <a:gdLst>
                <a:gd name="connsiteX0" fmla="*/ 0 w 2091119"/>
                <a:gd name="connsiteY0" fmla="*/ 66682 h 400081"/>
                <a:gd name="connsiteX1" fmla="*/ 66682 w 2091119"/>
                <a:gd name="connsiteY1" fmla="*/ 0 h 400081"/>
                <a:gd name="connsiteX2" fmla="*/ 2024437 w 2091119"/>
                <a:gd name="connsiteY2" fmla="*/ 0 h 400081"/>
                <a:gd name="connsiteX3" fmla="*/ 2091119 w 2091119"/>
                <a:gd name="connsiteY3" fmla="*/ 66682 h 400081"/>
                <a:gd name="connsiteX4" fmla="*/ 2091119 w 2091119"/>
                <a:gd name="connsiteY4" fmla="*/ 333399 h 400081"/>
                <a:gd name="connsiteX5" fmla="*/ 2024437 w 2091119"/>
                <a:gd name="connsiteY5" fmla="*/ 400081 h 400081"/>
                <a:gd name="connsiteX6" fmla="*/ 66682 w 2091119"/>
                <a:gd name="connsiteY6" fmla="*/ 400081 h 400081"/>
                <a:gd name="connsiteX7" fmla="*/ 0 w 2091119"/>
                <a:gd name="connsiteY7" fmla="*/ 333399 h 400081"/>
                <a:gd name="connsiteX8" fmla="*/ 0 w 2091119"/>
                <a:gd name="connsiteY8" fmla="*/ 66682 h 40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119" h="400081">
                  <a:moveTo>
                    <a:pt x="0" y="66682"/>
                  </a:moveTo>
                  <a:cubicBezTo>
                    <a:pt x="0" y="29855"/>
                    <a:pt x="29855" y="0"/>
                    <a:pt x="66682" y="0"/>
                  </a:cubicBezTo>
                  <a:lnTo>
                    <a:pt x="2024437" y="0"/>
                  </a:lnTo>
                  <a:cubicBezTo>
                    <a:pt x="2061264" y="0"/>
                    <a:pt x="2091119" y="29855"/>
                    <a:pt x="2091119" y="66682"/>
                  </a:cubicBezTo>
                  <a:lnTo>
                    <a:pt x="2091119" y="333399"/>
                  </a:lnTo>
                  <a:cubicBezTo>
                    <a:pt x="2091119" y="370226"/>
                    <a:pt x="2061264" y="400081"/>
                    <a:pt x="2024437" y="400081"/>
                  </a:cubicBezTo>
                  <a:lnTo>
                    <a:pt x="66682" y="400081"/>
                  </a:lnTo>
                  <a:cubicBezTo>
                    <a:pt x="29855" y="400081"/>
                    <a:pt x="0" y="370226"/>
                    <a:pt x="0" y="333399"/>
                  </a:cubicBezTo>
                  <a:lnTo>
                    <a:pt x="0" y="66682"/>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40" tIns="59535" rIns="99540" bIns="59535" numCol="1" spcCol="1270" anchor="ctr" anchorCtr="0">
              <a:noAutofit/>
            </a:bodyPr>
            <a:lstStyle/>
            <a:p>
              <a:pPr algn="ctr" defTabSz="933450">
                <a:lnSpc>
                  <a:spcPct val="90000"/>
                </a:lnSpc>
                <a:spcBef>
                  <a:spcPct val="0"/>
                </a:spcBef>
                <a:spcAft>
                  <a:spcPct val="35000"/>
                </a:spcAft>
              </a:pPr>
              <a:r>
                <a:rPr lang="en-US" sz="2100" dirty="0"/>
                <a:t>TEER 0</a:t>
              </a:r>
            </a:p>
          </p:txBody>
        </p:sp>
        <p:sp>
          <p:nvSpPr>
            <p:cNvPr id="45" name="Rounded Rectangle 44"/>
            <p:cNvSpPr/>
            <p:nvPr/>
          </p:nvSpPr>
          <p:spPr>
            <a:xfrm>
              <a:off x="1749287" y="2005809"/>
              <a:ext cx="6528022" cy="320507"/>
            </a:xfrm>
            <a:prstGeom prst="round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47650" tIns="139471" rIns="263296" bIns="139471" numCol="1" spcCol="1270" anchor="ctr" anchorCtr="0">
              <a:noAutofit/>
            </a:bodyPr>
            <a:lstStyle/>
            <a:p>
              <a:pPr marL="114300" lvl="1" indent="-114300" defTabSz="622300">
                <a:lnSpc>
                  <a:spcPct val="90000"/>
                </a:lnSpc>
                <a:spcBef>
                  <a:spcPct val="0"/>
                </a:spcBef>
                <a:spcAft>
                  <a:spcPct val="15000"/>
                </a:spcAft>
                <a:buChar char="••"/>
              </a:pPr>
              <a:r>
                <a:rPr lang="en-CA" sz="1200" dirty="0"/>
                <a:t>University degree (bachelor’s, master’s or doctorate)</a:t>
              </a:r>
              <a:endParaRPr lang="en-US" sz="800" dirty="0"/>
            </a:p>
          </p:txBody>
        </p:sp>
        <p:sp>
          <p:nvSpPr>
            <p:cNvPr id="46" name="Freeform 45"/>
            <p:cNvSpPr/>
            <p:nvPr/>
          </p:nvSpPr>
          <p:spPr>
            <a:xfrm>
              <a:off x="570482" y="1997239"/>
              <a:ext cx="1250297" cy="350927"/>
            </a:xfrm>
            <a:custGeom>
              <a:avLst/>
              <a:gdLst>
                <a:gd name="connsiteX0" fmla="*/ 0 w 2073726"/>
                <a:gd name="connsiteY0" fmla="*/ 66774 h 400634"/>
                <a:gd name="connsiteX1" fmla="*/ 66774 w 2073726"/>
                <a:gd name="connsiteY1" fmla="*/ 0 h 400634"/>
                <a:gd name="connsiteX2" fmla="*/ 2006952 w 2073726"/>
                <a:gd name="connsiteY2" fmla="*/ 0 h 400634"/>
                <a:gd name="connsiteX3" fmla="*/ 2073726 w 2073726"/>
                <a:gd name="connsiteY3" fmla="*/ 66774 h 400634"/>
                <a:gd name="connsiteX4" fmla="*/ 2073726 w 2073726"/>
                <a:gd name="connsiteY4" fmla="*/ 333860 h 400634"/>
                <a:gd name="connsiteX5" fmla="*/ 2006952 w 2073726"/>
                <a:gd name="connsiteY5" fmla="*/ 400634 h 400634"/>
                <a:gd name="connsiteX6" fmla="*/ 66774 w 2073726"/>
                <a:gd name="connsiteY6" fmla="*/ 400634 h 400634"/>
                <a:gd name="connsiteX7" fmla="*/ 0 w 2073726"/>
                <a:gd name="connsiteY7" fmla="*/ 333860 h 400634"/>
                <a:gd name="connsiteX8" fmla="*/ 0 w 2073726"/>
                <a:gd name="connsiteY8" fmla="*/ 66774 h 40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726" h="400634">
                  <a:moveTo>
                    <a:pt x="0" y="66774"/>
                  </a:moveTo>
                  <a:cubicBezTo>
                    <a:pt x="0" y="29896"/>
                    <a:pt x="29896" y="0"/>
                    <a:pt x="66774" y="0"/>
                  </a:cubicBezTo>
                  <a:lnTo>
                    <a:pt x="2006952" y="0"/>
                  </a:lnTo>
                  <a:cubicBezTo>
                    <a:pt x="2043830" y="0"/>
                    <a:pt x="2073726" y="29896"/>
                    <a:pt x="2073726" y="66774"/>
                  </a:cubicBezTo>
                  <a:lnTo>
                    <a:pt x="2073726" y="333860"/>
                  </a:lnTo>
                  <a:cubicBezTo>
                    <a:pt x="2073726" y="370738"/>
                    <a:pt x="2043830" y="400634"/>
                    <a:pt x="2006952" y="400634"/>
                  </a:cubicBezTo>
                  <a:lnTo>
                    <a:pt x="66774" y="400634"/>
                  </a:lnTo>
                  <a:cubicBezTo>
                    <a:pt x="29896" y="400634"/>
                    <a:pt x="0" y="370738"/>
                    <a:pt x="0" y="333860"/>
                  </a:cubicBezTo>
                  <a:lnTo>
                    <a:pt x="0" y="66774"/>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7" tIns="59562" rIns="99567" bIns="59562" numCol="1" spcCol="1270" anchor="ctr" anchorCtr="0">
              <a:noAutofit/>
            </a:bodyPr>
            <a:lstStyle/>
            <a:p>
              <a:pPr algn="ctr" defTabSz="933450">
                <a:lnSpc>
                  <a:spcPct val="90000"/>
                </a:lnSpc>
                <a:spcBef>
                  <a:spcPct val="0"/>
                </a:spcBef>
                <a:spcAft>
                  <a:spcPct val="35000"/>
                </a:spcAft>
              </a:pPr>
              <a:r>
                <a:rPr lang="en-US" sz="2100" dirty="0"/>
                <a:t>TEER 1</a:t>
              </a:r>
            </a:p>
          </p:txBody>
        </p:sp>
        <p:sp>
          <p:nvSpPr>
            <p:cNvPr id="47" name="Rounded Rectangle 46"/>
            <p:cNvSpPr/>
            <p:nvPr/>
          </p:nvSpPr>
          <p:spPr>
            <a:xfrm>
              <a:off x="1677727" y="2418700"/>
              <a:ext cx="6599581" cy="614590"/>
            </a:xfrm>
            <a:prstGeom prst="round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47651" tIns="153827" rIns="277652" bIns="153828" numCol="1" spcCol="1270" anchor="ctr" anchorCtr="0">
              <a:noAutofit/>
            </a:bodyPr>
            <a:lstStyle/>
            <a:p>
              <a:pPr marL="114300" lvl="1" indent="-114300" defTabSz="533400">
                <a:lnSpc>
                  <a:spcPct val="90000"/>
                </a:lnSpc>
                <a:spcBef>
                  <a:spcPct val="0"/>
                </a:spcBef>
                <a:spcAft>
                  <a:spcPct val="15000"/>
                </a:spcAft>
                <a:buChar char="••"/>
              </a:pPr>
              <a:r>
                <a:rPr lang="fr-CA" sz="1200" dirty="0">
                  <a:solidFill>
                    <a:schemeClr val="tx1"/>
                  </a:solidFill>
                </a:rPr>
                <a:t>Supervisory responsibilities</a:t>
              </a:r>
            </a:p>
            <a:p>
              <a:pPr marL="114300" lvl="1" indent="-114300" defTabSz="533400">
                <a:lnSpc>
                  <a:spcPct val="90000"/>
                </a:lnSpc>
                <a:spcBef>
                  <a:spcPct val="0"/>
                </a:spcBef>
                <a:spcAft>
                  <a:spcPct val="15000"/>
                </a:spcAft>
                <a:buFontTx/>
                <a:buChar char="••"/>
              </a:pPr>
              <a:r>
                <a:rPr lang="fr-CA" sz="1200" dirty="0" err="1">
                  <a:solidFill>
                    <a:schemeClr val="tx1"/>
                  </a:solidFill>
                </a:rPr>
                <a:t>College</a:t>
              </a:r>
              <a:r>
                <a:rPr lang="fr-CA" sz="1200" dirty="0">
                  <a:solidFill>
                    <a:schemeClr val="tx1"/>
                  </a:solidFill>
                </a:rPr>
                <a:t> diploma (</a:t>
              </a:r>
              <a:r>
                <a:rPr lang="fr-CA" sz="1200" dirty="0" err="1">
                  <a:solidFill>
                    <a:schemeClr val="tx1"/>
                  </a:solidFill>
                </a:rPr>
                <a:t>two</a:t>
              </a:r>
              <a:r>
                <a:rPr lang="fr-CA" sz="1200" dirty="0">
                  <a:solidFill>
                    <a:schemeClr val="tx1"/>
                  </a:solidFill>
                </a:rPr>
                <a:t> or more </a:t>
              </a:r>
              <a:r>
                <a:rPr lang="fr-CA" sz="1200" dirty="0" err="1">
                  <a:solidFill>
                    <a:schemeClr val="tx1"/>
                  </a:solidFill>
                </a:rPr>
                <a:t>years</a:t>
              </a:r>
              <a:r>
                <a:rPr lang="fr-CA" sz="1200" dirty="0">
                  <a:solidFill>
                    <a:schemeClr val="tx1"/>
                  </a:solidFill>
                </a:rPr>
                <a:t>) </a:t>
              </a:r>
            </a:p>
            <a:p>
              <a:pPr marL="114300" lvl="1" indent="-114300" defTabSz="533400">
                <a:lnSpc>
                  <a:spcPct val="90000"/>
                </a:lnSpc>
                <a:spcBef>
                  <a:spcPct val="0"/>
                </a:spcBef>
                <a:spcAft>
                  <a:spcPct val="15000"/>
                </a:spcAft>
                <a:buChar char="••"/>
              </a:pPr>
              <a:r>
                <a:rPr lang="fr-CA" sz="1200" dirty="0">
                  <a:solidFill>
                    <a:schemeClr val="tx1"/>
                  </a:solidFill>
                </a:rPr>
                <a:t>Apprenticeship training (</a:t>
              </a:r>
              <a:r>
                <a:rPr lang="fr-CA" sz="1200" dirty="0" err="1">
                  <a:solidFill>
                    <a:schemeClr val="tx1"/>
                  </a:solidFill>
                </a:rPr>
                <a:t>two</a:t>
              </a:r>
              <a:r>
                <a:rPr lang="fr-CA" sz="1200" dirty="0">
                  <a:solidFill>
                    <a:schemeClr val="tx1"/>
                  </a:solidFill>
                </a:rPr>
                <a:t> or more </a:t>
              </a:r>
              <a:r>
                <a:rPr lang="fr-CA" sz="1200" dirty="0" err="1">
                  <a:solidFill>
                    <a:schemeClr val="tx1"/>
                  </a:solidFill>
                </a:rPr>
                <a:t>years</a:t>
              </a:r>
              <a:r>
                <a:rPr lang="fr-CA" sz="1200" dirty="0">
                  <a:solidFill>
                    <a:schemeClr val="tx1"/>
                  </a:solidFill>
                </a:rPr>
                <a:t>)</a:t>
              </a:r>
            </a:p>
          </p:txBody>
        </p:sp>
        <p:sp>
          <p:nvSpPr>
            <p:cNvPr id="48" name="Freeform 47"/>
            <p:cNvSpPr/>
            <p:nvPr/>
          </p:nvSpPr>
          <p:spPr>
            <a:xfrm>
              <a:off x="570483" y="2417412"/>
              <a:ext cx="1250296" cy="628207"/>
            </a:xfrm>
            <a:custGeom>
              <a:avLst/>
              <a:gdLst>
                <a:gd name="connsiteX0" fmla="*/ 0 w 2094561"/>
                <a:gd name="connsiteY0" fmla="*/ 110559 h 663338"/>
                <a:gd name="connsiteX1" fmla="*/ 110559 w 2094561"/>
                <a:gd name="connsiteY1" fmla="*/ 0 h 663338"/>
                <a:gd name="connsiteX2" fmla="*/ 1984002 w 2094561"/>
                <a:gd name="connsiteY2" fmla="*/ 0 h 663338"/>
                <a:gd name="connsiteX3" fmla="*/ 2094561 w 2094561"/>
                <a:gd name="connsiteY3" fmla="*/ 110559 h 663338"/>
                <a:gd name="connsiteX4" fmla="*/ 2094561 w 2094561"/>
                <a:gd name="connsiteY4" fmla="*/ 552779 h 663338"/>
                <a:gd name="connsiteX5" fmla="*/ 1984002 w 2094561"/>
                <a:gd name="connsiteY5" fmla="*/ 663338 h 663338"/>
                <a:gd name="connsiteX6" fmla="*/ 110559 w 2094561"/>
                <a:gd name="connsiteY6" fmla="*/ 663338 h 663338"/>
                <a:gd name="connsiteX7" fmla="*/ 0 w 2094561"/>
                <a:gd name="connsiteY7" fmla="*/ 552779 h 663338"/>
                <a:gd name="connsiteX8" fmla="*/ 0 w 2094561"/>
                <a:gd name="connsiteY8" fmla="*/ 110559 h 6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561" h="663338">
                  <a:moveTo>
                    <a:pt x="0" y="110559"/>
                  </a:moveTo>
                  <a:cubicBezTo>
                    <a:pt x="0" y="49499"/>
                    <a:pt x="49499" y="0"/>
                    <a:pt x="110559" y="0"/>
                  </a:cubicBezTo>
                  <a:lnTo>
                    <a:pt x="1984002" y="0"/>
                  </a:lnTo>
                  <a:cubicBezTo>
                    <a:pt x="2045062" y="0"/>
                    <a:pt x="2094561" y="49499"/>
                    <a:pt x="2094561" y="110559"/>
                  </a:cubicBezTo>
                  <a:lnTo>
                    <a:pt x="2094561" y="552779"/>
                  </a:lnTo>
                  <a:cubicBezTo>
                    <a:pt x="2094561" y="613839"/>
                    <a:pt x="2045062" y="663338"/>
                    <a:pt x="1984002" y="663338"/>
                  </a:cubicBezTo>
                  <a:lnTo>
                    <a:pt x="110559" y="663338"/>
                  </a:lnTo>
                  <a:cubicBezTo>
                    <a:pt x="49499" y="663338"/>
                    <a:pt x="0" y="613839"/>
                    <a:pt x="0" y="552779"/>
                  </a:cubicBezTo>
                  <a:lnTo>
                    <a:pt x="0" y="110559"/>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112391" tIns="72386" rIns="112391" bIns="72386" numCol="1" spcCol="1270" anchor="ctr" anchorCtr="0">
              <a:noAutofit/>
            </a:bodyPr>
            <a:lstStyle/>
            <a:p>
              <a:pPr algn="ctr" defTabSz="933450">
                <a:lnSpc>
                  <a:spcPct val="90000"/>
                </a:lnSpc>
                <a:spcBef>
                  <a:spcPct val="0"/>
                </a:spcBef>
                <a:spcAft>
                  <a:spcPct val="35000"/>
                </a:spcAft>
              </a:pPr>
              <a:r>
                <a:rPr lang="en-US" sz="2100" dirty="0"/>
                <a:t>TEER 2</a:t>
              </a:r>
            </a:p>
          </p:txBody>
        </p:sp>
        <p:sp>
          <p:nvSpPr>
            <p:cNvPr id="49" name="Rounded Rectangle 48"/>
            <p:cNvSpPr/>
            <p:nvPr/>
          </p:nvSpPr>
          <p:spPr>
            <a:xfrm>
              <a:off x="1677724" y="3098736"/>
              <a:ext cx="6599584" cy="562809"/>
            </a:xfrm>
            <a:prstGeom prst="round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47651" tIns="151299" rIns="275124" bIns="151300" numCol="1" spcCol="1270" anchor="ctr" anchorCtr="0">
              <a:noAutofit/>
            </a:bodyPr>
            <a:lstStyle/>
            <a:p>
              <a:pPr marL="114300" lvl="1" indent="-114300" defTabSz="533400">
                <a:lnSpc>
                  <a:spcPct val="90000"/>
                </a:lnSpc>
                <a:spcBef>
                  <a:spcPct val="0"/>
                </a:spcBef>
                <a:spcAft>
                  <a:spcPct val="15000"/>
                </a:spcAft>
                <a:buChar char="••"/>
              </a:pPr>
              <a:r>
                <a:rPr lang="en-CA" sz="1200" dirty="0"/>
                <a:t>College diploma (less than two years)</a:t>
              </a:r>
              <a:endParaRPr lang="en-US" sz="1200" dirty="0"/>
            </a:p>
            <a:p>
              <a:pPr marL="114300" lvl="1" indent="-114300" defTabSz="533400">
                <a:lnSpc>
                  <a:spcPct val="90000"/>
                </a:lnSpc>
                <a:spcBef>
                  <a:spcPct val="0"/>
                </a:spcBef>
                <a:spcAft>
                  <a:spcPct val="15000"/>
                </a:spcAft>
                <a:buChar char="••"/>
              </a:pPr>
              <a:r>
                <a:rPr lang="en-CA" sz="1200" dirty="0"/>
                <a:t>Apprenticeship training (less than two years)</a:t>
              </a:r>
              <a:endParaRPr lang="en-US" sz="1200" dirty="0"/>
            </a:p>
            <a:p>
              <a:pPr marL="114300" lvl="1" indent="-114300" defTabSz="533400">
                <a:lnSpc>
                  <a:spcPct val="90000"/>
                </a:lnSpc>
                <a:spcBef>
                  <a:spcPct val="0"/>
                </a:spcBef>
                <a:spcAft>
                  <a:spcPct val="15000"/>
                </a:spcAft>
                <a:buChar char="••"/>
              </a:pPr>
              <a:r>
                <a:rPr lang="en-CA" sz="1200" dirty="0"/>
                <a:t>More than six months of on-the-job training</a:t>
              </a:r>
              <a:endParaRPr lang="en-US" sz="1200" dirty="0"/>
            </a:p>
          </p:txBody>
        </p:sp>
        <p:sp>
          <p:nvSpPr>
            <p:cNvPr id="50" name="Freeform 49"/>
            <p:cNvSpPr/>
            <p:nvPr/>
          </p:nvSpPr>
          <p:spPr>
            <a:xfrm>
              <a:off x="570452" y="3103384"/>
              <a:ext cx="1250297" cy="572085"/>
            </a:xfrm>
            <a:custGeom>
              <a:avLst/>
              <a:gdLst>
                <a:gd name="connsiteX0" fmla="*/ 0 w 2085989"/>
                <a:gd name="connsiteY0" fmla="*/ 103573 h 621424"/>
                <a:gd name="connsiteX1" fmla="*/ 103573 w 2085989"/>
                <a:gd name="connsiteY1" fmla="*/ 0 h 621424"/>
                <a:gd name="connsiteX2" fmla="*/ 1982416 w 2085989"/>
                <a:gd name="connsiteY2" fmla="*/ 0 h 621424"/>
                <a:gd name="connsiteX3" fmla="*/ 2085989 w 2085989"/>
                <a:gd name="connsiteY3" fmla="*/ 103573 h 621424"/>
                <a:gd name="connsiteX4" fmla="*/ 2085989 w 2085989"/>
                <a:gd name="connsiteY4" fmla="*/ 517851 h 621424"/>
                <a:gd name="connsiteX5" fmla="*/ 1982416 w 2085989"/>
                <a:gd name="connsiteY5" fmla="*/ 621424 h 621424"/>
                <a:gd name="connsiteX6" fmla="*/ 103573 w 2085989"/>
                <a:gd name="connsiteY6" fmla="*/ 621424 h 621424"/>
                <a:gd name="connsiteX7" fmla="*/ 0 w 2085989"/>
                <a:gd name="connsiteY7" fmla="*/ 517851 h 621424"/>
                <a:gd name="connsiteX8" fmla="*/ 0 w 2085989"/>
                <a:gd name="connsiteY8" fmla="*/ 103573 h 62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989" h="621424">
                  <a:moveTo>
                    <a:pt x="0" y="103573"/>
                  </a:moveTo>
                  <a:cubicBezTo>
                    <a:pt x="0" y="46371"/>
                    <a:pt x="46371" y="0"/>
                    <a:pt x="103573" y="0"/>
                  </a:cubicBezTo>
                  <a:lnTo>
                    <a:pt x="1982416" y="0"/>
                  </a:lnTo>
                  <a:cubicBezTo>
                    <a:pt x="2039618" y="0"/>
                    <a:pt x="2085989" y="46371"/>
                    <a:pt x="2085989" y="103573"/>
                  </a:cubicBezTo>
                  <a:lnTo>
                    <a:pt x="2085989" y="517851"/>
                  </a:lnTo>
                  <a:cubicBezTo>
                    <a:pt x="2085989" y="575053"/>
                    <a:pt x="2039618" y="621424"/>
                    <a:pt x="1982416" y="621424"/>
                  </a:cubicBezTo>
                  <a:lnTo>
                    <a:pt x="103573" y="621424"/>
                  </a:lnTo>
                  <a:cubicBezTo>
                    <a:pt x="46371" y="621424"/>
                    <a:pt x="0" y="575053"/>
                    <a:pt x="0" y="517851"/>
                  </a:cubicBezTo>
                  <a:lnTo>
                    <a:pt x="0" y="103573"/>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110345" tIns="70340" rIns="110345" bIns="70340" numCol="1" spcCol="1270" anchor="ctr" anchorCtr="0">
              <a:noAutofit/>
            </a:bodyPr>
            <a:lstStyle/>
            <a:p>
              <a:pPr algn="ctr" defTabSz="933450">
                <a:lnSpc>
                  <a:spcPct val="90000"/>
                </a:lnSpc>
                <a:spcBef>
                  <a:spcPct val="0"/>
                </a:spcBef>
                <a:spcAft>
                  <a:spcPct val="35000"/>
                </a:spcAft>
              </a:pPr>
              <a:r>
                <a:rPr lang="en-US" sz="2100" dirty="0"/>
                <a:t>TEER 3</a:t>
              </a:r>
            </a:p>
          </p:txBody>
        </p:sp>
        <p:sp>
          <p:nvSpPr>
            <p:cNvPr id="51" name="Rounded Rectangle 50"/>
            <p:cNvSpPr/>
            <p:nvPr/>
          </p:nvSpPr>
          <p:spPr>
            <a:xfrm>
              <a:off x="1749287" y="3739966"/>
              <a:ext cx="6528021" cy="377229"/>
            </a:xfrm>
            <a:prstGeom prst="round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47650" tIns="141593" rIns="265418" bIns="141593" numCol="1" spcCol="1270" anchor="ctr" anchorCtr="0">
              <a:noAutofit/>
            </a:bodyPr>
            <a:lstStyle/>
            <a:p>
              <a:pPr marL="114300" lvl="1" indent="-114300" defTabSz="533400">
                <a:lnSpc>
                  <a:spcPct val="90000"/>
                </a:lnSpc>
                <a:spcBef>
                  <a:spcPct val="0"/>
                </a:spcBef>
                <a:spcAft>
                  <a:spcPct val="15000"/>
                </a:spcAft>
                <a:buChar char="••"/>
              </a:pPr>
              <a:r>
                <a:rPr lang="en-CA" sz="1200" dirty="0"/>
                <a:t>Completion of high school diploma</a:t>
              </a:r>
              <a:endParaRPr lang="en-US" sz="1200" dirty="0"/>
            </a:p>
            <a:p>
              <a:pPr marL="114300" lvl="1" indent="-114300" defTabSz="533400">
                <a:lnSpc>
                  <a:spcPct val="90000"/>
                </a:lnSpc>
                <a:spcBef>
                  <a:spcPct val="0"/>
                </a:spcBef>
                <a:spcAft>
                  <a:spcPct val="15000"/>
                </a:spcAft>
                <a:buChar char="••"/>
              </a:pPr>
              <a:r>
                <a:rPr lang="en-CA" sz="1200" dirty="0"/>
                <a:t>Several weeks of on-the-job training</a:t>
              </a:r>
              <a:endParaRPr lang="en-US" sz="1200" dirty="0"/>
            </a:p>
          </p:txBody>
        </p:sp>
        <p:sp>
          <p:nvSpPr>
            <p:cNvPr id="52" name="Freeform 51"/>
            <p:cNvSpPr/>
            <p:nvPr/>
          </p:nvSpPr>
          <p:spPr>
            <a:xfrm>
              <a:off x="570482" y="3739966"/>
              <a:ext cx="1250297" cy="377229"/>
            </a:xfrm>
            <a:custGeom>
              <a:avLst/>
              <a:gdLst>
                <a:gd name="connsiteX0" fmla="*/ 0 w 2073726"/>
                <a:gd name="connsiteY0" fmla="*/ 66774 h 400634"/>
                <a:gd name="connsiteX1" fmla="*/ 66774 w 2073726"/>
                <a:gd name="connsiteY1" fmla="*/ 0 h 400634"/>
                <a:gd name="connsiteX2" fmla="*/ 2006952 w 2073726"/>
                <a:gd name="connsiteY2" fmla="*/ 0 h 400634"/>
                <a:gd name="connsiteX3" fmla="*/ 2073726 w 2073726"/>
                <a:gd name="connsiteY3" fmla="*/ 66774 h 400634"/>
                <a:gd name="connsiteX4" fmla="*/ 2073726 w 2073726"/>
                <a:gd name="connsiteY4" fmla="*/ 333860 h 400634"/>
                <a:gd name="connsiteX5" fmla="*/ 2006952 w 2073726"/>
                <a:gd name="connsiteY5" fmla="*/ 400634 h 400634"/>
                <a:gd name="connsiteX6" fmla="*/ 66774 w 2073726"/>
                <a:gd name="connsiteY6" fmla="*/ 400634 h 400634"/>
                <a:gd name="connsiteX7" fmla="*/ 0 w 2073726"/>
                <a:gd name="connsiteY7" fmla="*/ 333860 h 400634"/>
                <a:gd name="connsiteX8" fmla="*/ 0 w 2073726"/>
                <a:gd name="connsiteY8" fmla="*/ 66774 h 40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726" h="400634">
                  <a:moveTo>
                    <a:pt x="0" y="66774"/>
                  </a:moveTo>
                  <a:cubicBezTo>
                    <a:pt x="0" y="29896"/>
                    <a:pt x="29896" y="0"/>
                    <a:pt x="66774" y="0"/>
                  </a:cubicBezTo>
                  <a:lnTo>
                    <a:pt x="2006952" y="0"/>
                  </a:lnTo>
                  <a:cubicBezTo>
                    <a:pt x="2043830" y="0"/>
                    <a:pt x="2073726" y="29896"/>
                    <a:pt x="2073726" y="66774"/>
                  </a:cubicBezTo>
                  <a:lnTo>
                    <a:pt x="2073726" y="333860"/>
                  </a:lnTo>
                  <a:cubicBezTo>
                    <a:pt x="2073726" y="370738"/>
                    <a:pt x="2043830" y="400634"/>
                    <a:pt x="2006952" y="400634"/>
                  </a:cubicBezTo>
                  <a:lnTo>
                    <a:pt x="66774" y="400634"/>
                  </a:lnTo>
                  <a:cubicBezTo>
                    <a:pt x="29896" y="400634"/>
                    <a:pt x="0" y="370738"/>
                    <a:pt x="0" y="333860"/>
                  </a:cubicBezTo>
                  <a:lnTo>
                    <a:pt x="0" y="66774"/>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7" tIns="59562" rIns="99567" bIns="59562" numCol="1" spcCol="1270" anchor="ctr" anchorCtr="0">
              <a:noAutofit/>
            </a:bodyPr>
            <a:lstStyle/>
            <a:p>
              <a:pPr algn="ctr" defTabSz="933450">
                <a:lnSpc>
                  <a:spcPct val="90000"/>
                </a:lnSpc>
                <a:spcBef>
                  <a:spcPct val="0"/>
                </a:spcBef>
                <a:spcAft>
                  <a:spcPct val="35000"/>
                </a:spcAft>
              </a:pPr>
              <a:r>
                <a:rPr lang="en-US" sz="2100" dirty="0"/>
                <a:t>TEER 4</a:t>
              </a:r>
            </a:p>
          </p:txBody>
        </p:sp>
        <p:sp>
          <p:nvSpPr>
            <p:cNvPr id="53" name="Rounded Rectangle 52"/>
            <p:cNvSpPr/>
            <p:nvPr/>
          </p:nvSpPr>
          <p:spPr>
            <a:xfrm>
              <a:off x="1749287" y="4195616"/>
              <a:ext cx="6528021" cy="320507"/>
            </a:xfrm>
            <a:prstGeom prst="round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47650" tIns="139471" rIns="263296" bIns="139471" numCol="1" spcCol="1270" anchor="ctr" anchorCtr="0">
              <a:noAutofit/>
            </a:bodyPr>
            <a:lstStyle/>
            <a:p>
              <a:pPr marL="114300" lvl="1" indent="-114300" defTabSz="533400">
                <a:lnSpc>
                  <a:spcPct val="90000"/>
                </a:lnSpc>
                <a:spcBef>
                  <a:spcPct val="0"/>
                </a:spcBef>
                <a:spcAft>
                  <a:spcPct val="15000"/>
                </a:spcAft>
                <a:buChar char="••"/>
              </a:pPr>
              <a:r>
                <a:rPr lang="en-CA" sz="1200" dirty="0"/>
                <a:t>Short work demonstration and no formal educational requirements</a:t>
              </a:r>
              <a:endParaRPr lang="en-US" sz="1200" dirty="0"/>
            </a:p>
          </p:txBody>
        </p:sp>
        <p:sp>
          <p:nvSpPr>
            <p:cNvPr id="54" name="Freeform 53"/>
            <p:cNvSpPr/>
            <p:nvPr/>
          </p:nvSpPr>
          <p:spPr>
            <a:xfrm>
              <a:off x="570482" y="4195616"/>
              <a:ext cx="1250297" cy="320507"/>
            </a:xfrm>
            <a:custGeom>
              <a:avLst/>
              <a:gdLst>
                <a:gd name="connsiteX0" fmla="*/ 0 w 2059425"/>
                <a:gd name="connsiteY0" fmla="*/ 66774 h 400634"/>
                <a:gd name="connsiteX1" fmla="*/ 66774 w 2059425"/>
                <a:gd name="connsiteY1" fmla="*/ 0 h 400634"/>
                <a:gd name="connsiteX2" fmla="*/ 1992651 w 2059425"/>
                <a:gd name="connsiteY2" fmla="*/ 0 h 400634"/>
                <a:gd name="connsiteX3" fmla="*/ 2059425 w 2059425"/>
                <a:gd name="connsiteY3" fmla="*/ 66774 h 400634"/>
                <a:gd name="connsiteX4" fmla="*/ 2059425 w 2059425"/>
                <a:gd name="connsiteY4" fmla="*/ 333860 h 400634"/>
                <a:gd name="connsiteX5" fmla="*/ 1992651 w 2059425"/>
                <a:gd name="connsiteY5" fmla="*/ 400634 h 400634"/>
                <a:gd name="connsiteX6" fmla="*/ 66774 w 2059425"/>
                <a:gd name="connsiteY6" fmla="*/ 400634 h 400634"/>
                <a:gd name="connsiteX7" fmla="*/ 0 w 2059425"/>
                <a:gd name="connsiteY7" fmla="*/ 333860 h 400634"/>
                <a:gd name="connsiteX8" fmla="*/ 0 w 2059425"/>
                <a:gd name="connsiteY8" fmla="*/ 66774 h 40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9425" h="400634">
                  <a:moveTo>
                    <a:pt x="0" y="66774"/>
                  </a:moveTo>
                  <a:cubicBezTo>
                    <a:pt x="0" y="29896"/>
                    <a:pt x="29896" y="0"/>
                    <a:pt x="66774" y="0"/>
                  </a:cubicBezTo>
                  <a:lnTo>
                    <a:pt x="1992651" y="0"/>
                  </a:lnTo>
                  <a:cubicBezTo>
                    <a:pt x="2029529" y="0"/>
                    <a:pt x="2059425" y="29896"/>
                    <a:pt x="2059425" y="66774"/>
                  </a:cubicBezTo>
                  <a:lnTo>
                    <a:pt x="2059425" y="333860"/>
                  </a:lnTo>
                  <a:cubicBezTo>
                    <a:pt x="2059425" y="370738"/>
                    <a:pt x="2029529" y="400634"/>
                    <a:pt x="1992651" y="400634"/>
                  </a:cubicBezTo>
                  <a:lnTo>
                    <a:pt x="66774" y="400634"/>
                  </a:lnTo>
                  <a:cubicBezTo>
                    <a:pt x="29896" y="400634"/>
                    <a:pt x="0" y="370738"/>
                    <a:pt x="0" y="333860"/>
                  </a:cubicBezTo>
                  <a:lnTo>
                    <a:pt x="0" y="66774"/>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7" tIns="59562" rIns="99567" bIns="59562" numCol="1" spcCol="1270" anchor="ctr" anchorCtr="0">
              <a:noAutofit/>
            </a:bodyPr>
            <a:lstStyle/>
            <a:p>
              <a:pPr algn="ctr" defTabSz="933450">
                <a:lnSpc>
                  <a:spcPct val="90000"/>
                </a:lnSpc>
                <a:spcBef>
                  <a:spcPct val="0"/>
                </a:spcBef>
                <a:spcAft>
                  <a:spcPct val="35000"/>
                </a:spcAft>
              </a:pPr>
              <a:r>
                <a:rPr lang="en-US" sz="2100" dirty="0"/>
                <a:t>TEER 5</a:t>
              </a:r>
            </a:p>
          </p:txBody>
        </p:sp>
      </p:grpSp>
      <p:sp>
        <p:nvSpPr>
          <p:cNvPr id="17" name="Google Shape;229;p33"/>
          <p:cNvSpPr txBox="1">
            <a:spLocks noGrp="1"/>
          </p:cNvSpPr>
          <p:nvPr>
            <p:ph type="title"/>
          </p:nvPr>
        </p:nvSpPr>
        <p:spPr>
          <a:xfrm>
            <a:off x="1745591" y="371191"/>
            <a:ext cx="8629112" cy="905456"/>
          </a:xfrm>
          <a:prstGeom prst="rect">
            <a:avLst/>
          </a:prstGeom>
          <a:noFill/>
          <a:ln>
            <a:noFill/>
          </a:ln>
        </p:spPr>
        <p:txBody>
          <a:bodyPr spcFirstLastPara="1" wrap="square" lIns="91425" tIns="45700" rIns="91425" bIns="45700" anchor="ctr" anchorCtr="0">
            <a:noAutofit/>
          </a:bodyPr>
          <a:lstStyle/>
          <a:p>
            <a:pPr lvl="0" algn="ctr">
              <a:buSzPts val="3240"/>
            </a:pPr>
            <a:r>
              <a:rPr lang="en-CA" sz="3600" b="1" dirty="0">
                <a:solidFill>
                  <a:schemeClr val="accent5"/>
                </a:solidFill>
                <a:latin typeface="Arial" panose="020B0604020202020204" pitchFamily="34" charset="0"/>
                <a:ea typeface="Arial" charset="0"/>
                <a:cs typeface="Arial" panose="020B0604020202020204" pitchFamily="34" charset="0"/>
              </a:rPr>
              <a:t>TEER Categories</a:t>
            </a:r>
          </a:p>
        </p:txBody>
      </p:sp>
      <p:sp>
        <p:nvSpPr>
          <p:cNvPr id="2" name="TextBox 1"/>
          <p:cNvSpPr txBox="1"/>
          <p:nvPr/>
        </p:nvSpPr>
        <p:spPr>
          <a:xfrm>
            <a:off x="3851564" y="5503025"/>
            <a:ext cx="4738254" cy="369332"/>
          </a:xfrm>
          <a:prstGeom prst="rect">
            <a:avLst/>
          </a:prstGeom>
          <a:noFill/>
        </p:spPr>
        <p:txBody>
          <a:bodyPr wrap="square" rtlCol="0">
            <a:spAutoFit/>
          </a:bodyPr>
          <a:lstStyle/>
          <a:p>
            <a:pPr algn="ctr"/>
            <a:r>
              <a:rPr lang="en-US" dirty="0">
                <a:hlinkClick r:id="rId3"/>
              </a:rPr>
              <a:t>Click here to ‘Find your NOC’</a:t>
            </a:r>
            <a:endParaRPr lang="en-CA" dirty="0"/>
          </a:p>
        </p:txBody>
      </p:sp>
    </p:spTree>
    <p:extLst>
      <p:ext uri="{BB962C8B-B14F-4D97-AF65-F5344CB8AC3E}">
        <p14:creationId xmlns:p14="http://schemas.microsoft.com/office/powerpoint/2010/main" val="351614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57979-97CE-4640-BE32-4389214F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4"/>
            <a:stretch>
              <a:fillRect/>
            </a:stretch>
          </a:blipFill>
        </p:spPr>
      </p:pic>
      <p:sp>
        <p:nvSpPr>
          <p:cNvPr id="91" name="Rectangle 90"/>
          <p:cNvSpPr/>
          <p:nvPr/>
        </p:nvSpPr>
        <p:spPr>
          <a:xfrm>
            <a:off x="3884419" y="-1"/>
            <a:ext cx="6616933"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a:solidFill>
                <a:prstClr val="white"/>
              </a:solidFill>
              <a:latin typeface="Calibri" panose="020F0502020204030204"/>
            </a:endParaRPr>
          </a:p>
        </p:txBody>
      </p:sp>
      <p:sp>
        <p:nvSpPr>
          <p:cNvPr id="92" name="TextBox 91"/>
          <p:cNvSpPr txBox="1"/>
          <p:nvPr/>
        </p:nvSpPr>
        <p:spPr>
          <a:xfrm>
            <a:off x="2981724" y="1166841"/>
            <a:ext cx="7957484" cy="4524315"/>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fr-CA" sz="2400" dirty="0" err="1">
                <a:solidFill>
                  <a:srgbClr val="4D525A"/>
                </a:solidFill>
                <a:latin typeface="Arial" panose="020B0604020202020204" pitchFamily="34" charset="0"/>
                <a:cs typeface="Arial" panose="020B0604020202020204" pitchFamily="34" charset="0"/>
              </a:rPr>
              <a:t>Take</a:t>
            </a:r>
            <a:r>
              <a:rPr lang="fr-CA" sz="2400" dirty="0">
                <a:solidFill>
                  <a:srgbClr val="4D525A"/>
                </a:solidFill>
                <a:latin typeface="Arial" panose="020B0604020202020204" pitchFamily="34" charset="0"/>
                <a:cs typeface="Arial" panose="020B0604020202020204" pitchFamily="34" charset="0"/>
              </a:rPr>
              <a:t> </a:t>
            </a:r>
            <a:r>
              <a:rPr lang="fr-CA" sz="2400" dirty="0" err="1">
                <a:solidFill>
                  <a:srgbClr val="4D525A"/>
                </a:solidFill>
                <a:latin typeface="Arial" panose="020B0604020202020204" pitchFamily="34" charset="0"/>
                <a:cs typeface="Arial" panose="020B0604020202020204" pitchFamily="34" charset="0"/>
              </a:rPr>
              <a:t>advantage</a:t>
            </a:r>
            <a:r>
              <a:rPr lang="fr-CA" sz="2400" dirty="0">
                <a:solidFill>
                  <a:srgbClr val="4D525A"/>
                </a:solidFill>
                <a:latin typeface="Arial" panose="020B0604020202020204" pitchFamily="34" charset="0"/>
                <a:cs typeface="Arial" panose="020B0604020202020204" pitchFamily="34" charset="0"/>
              </a:rPr>
              <a:t> of the </a:t>
            </a:r>
            <a:r>
              <a:rPr lang="fr-CA" sz="2400" dirty="0">
                <a:solidFill>
                  <a:srgbClr val="4D525A"/>
                </a:solidFill>
                <a:latin typeface="Arial" panose="020B0604020202020204" pitchFamily="34" charset="0"/>
                <a:cs typeface="Arial" panose="020B0604020202020204" pitchFamily="34" charset="0"/>
                <a:hlinkClick r:id="rId5"/>
              </a:rPr>
              <a:t>NOC tutorial</a:t>
            </a:r>
            <a:r>
              <a:rPr lang="fr-CA" sz="2400" dirty="0">
                <a:solidFill>
                  <a:srgbClr val="4D525A"/>
                </a:solidFill>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defRPr/>
            </a:pPr>
            <a:r>
              <a:rPr lang="fr-CA" sz="2400" dirty="0">
                <a:solidFill>
                  <a:srgbClr val="4D525A"/>
                </a:solidFill>
                <a:latin typeface="Arial" panose="020B0604020202020204" pitchFamily="34" charset="0"/>
                <a:cs typeface="Arial" panose="020B0604020202020204" pitchFamily="34" charset="0"/>
              </a:rPr>
              <a:t>You </a:t>
            </a:r>
            <a:r>
              <a:rPr lang="fr-CA" sz="2400" dirty="0" err="1">
                <a:solidFill>
                  <a:srgbClr val="4D525A"/>
                </a:solidFill>
                <a:latin typeface="Arial" panose="020B0604020202020204" pitchFamily="34" charset="0"/>
                <a:cs typeface="Arial" panose="020B0604020202020204" pitchFamily="34" charset="0"/>
              </a:rPr>
              <a:t>can</a:t>
            </a:r>
            <a:r>
              <a:rPr lang="fr-CA" sz="2400" dirty="0">
                <a:solidFill>
                  <a:srgbClr val="4D525A"/>
                </a:solidFill>
                <a:latin typeface="Arial" panose="020B0604020202020204" pitchFamily="34" charset="0"/>
                <a:cs typeface="Arial" panose="020B0604020202020204" pitchFamily="34" charset="0"/>
              </a:rPr>
              <a:t> </a:t>
            </a:r>
            <a:r>
              <a:rPr lang="fr-CA" sz="2400" dirty="0" err="1">
                <a:solidFill>
                  <a:srgbClr val="4D525A"/>
                </a:solidFill>
                <a:latin typeface="Arial" panose="020B0604020202020204" pitchFamily="34" charset="0"/>
                <a:cs typeface="Arial" panose="020B0604020202020204" pitchFamily="34" charset="0"/>
              </a:rPr>
              <a:t>search</a:t>
            </a:r>
            <a:r>
              <a:rPr lang="fr-CA" sz="2400" dirty="0">
                <a:solidFill>
                  <a:srgbClr val="4D525A"/>
                </a:solidFill>
                <a:latin typeface="Arial" panose="020B0604020202020204" pitchFamily="34" charset="0"/>
                <a:cs typeface="Arial" panose="020B0604020202020204" pitchFamily="34" charset="0"/>
              </a:rPr>
              <a:t> by keywords or </a:t>
            </a:r>
            <a:r>
              <a:rPr lang="fr-CA" sz="2400" dirty="0" err="1">
                <a:solidFill>
                  <a:srgbClr val="4D525A"/>
                </a:solidFill>
                <a:latin typeface="Arial" panose="020B0604020202020204" pitchFamily="34" charset="0"/>
                <a:cs typeface="Arial" panose="020B0604020202020204" pitchFamily="34" charset="0"/>
              </a:rPr>
              <a:t>sector</a:t>
            </a:r>
            <a:r>
              <a:rPr lang="fr-CA" sz="2400" dirty="0">
                <a:solidFill>
                  <a:srgbClr val="4D525A"/>
                </a:solidFill>
                <a:latin typeface="Arial" panose="020B0604020202020204" pitchFamily="34" charset="0"/>
                <a:cs typeface="Arial" panose="020B0604020202020204" pitchFamily="34" charset="0"/>
              </a:rPr>
              <a:t> of </a:t>
            </a:r>
            <a:r>
              <a:rPr lang="fr-CA" sz="2400" dirty="0" err="1">
                <a:solidFill>
                  <a:srgbClr val="4D525A"/>
                </a:solidFill>
                <a:latin typeface="Arial" panose="020B0604020202020204" pitchFamily="34" charset="0"/>
                <a:cs typeface="Arial" panose="020B0604020202020204" pitchFamily="34" charset="0"/>
              </a:rPr>
              <a:t>activity</a:t>
            </a:r>
            <a:r>
              <a:rPr lang="fr-CA" sz="2400" dirty="0">
                <a:solidFill>
                  <a:srgbClr val="4D525A"/>
                </a:solidFill>
                <a:latin typeface="Arial" panose="020B0604020202020204" pitchFamily="34" charset="0"/>
                <a:cs typeface="Arial" panose="020B0604020202020204" pitchFamily="34" charset="0"/>
              </a:rPr>
              <a:t> if </a:t>
            </a:r>
            <a:r>
              <a:rPr lang="fr-CA" sz="2400" dirty="0" err="1">
                <a:solidFill>
                  <a:srgbClr val="4D525A"/>
                </a:solidFill>
                <a:latin typeface="Arial" panose="020B0604020202020204" pitchFamily="34" charset="0"/>
                <a:cs typeface="Arial" panose="020B0604020202020204" pitchFamily="34" charset="0"/>
              </a:rPr>
              <a:t>required</a:t>
            </a:r>
            <a:endParaRPr lang="fr-CA" sz="2400" dirty="0">
              <a:solidFill>
                <a:srgbClr val="4D525A"/>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fr-CA" sz="2400" dirty="0" err="1">
                <a:solidFill>
                  <a:srgbClr val="4D525A"/>
                </a:solidFill>
                <a:latin typeface="Arial" panose="020B0604020202020204" pitchFamily="34" charset="0"/>
                <a:cs typeface="Arial" panose="020B0604020202020204" pitchFamily="34" charset="0"/>
              </a:rPr>
              <a:t>Try</a:t>
            </a:r>
            <a:r>
              <a:rPr lang="fr-CA" sz="2400" dirty="0">
                <a:solidFill>
                  <a:srgbClr val="4D525A"/>
                </a:solidFill>
                <a:latin typeface="Arial" panose="020B0604020202020204" pitchFamily="34" charset="0"/>
                <a:cs typeface="Arial" panose="020B0604020202020204" pitchFamily="34" charset="0"/>
              </a:rPr>
              <a:t> </a:t>
            </a:r>
            <a:r>
              <a:rPr lang="fr-CA" sz="2400" dirty="0" err="1">
                <a:solidFill>
                  <a:srgbClr val="4D525A"/>
                </a:solidFill>
                <a:latin typeface="Arial" panose="020B0604020202020204" pitchFamily="34" charset="0"/>
                <a:cs typeface="Arial" panose="020B0604020202020204" pitchFamily="34" charset="0"/>
              </a:rPr>
              <a:t>typing</a:t>
            </a:r>
            <a:r>
              <a:rPr lang="fr-CA" sz="2400" dirty="0">
                <a:solidFill>
                  <a:srgbClr val="4D525A"/>
                </a:solidFill>
                <a:latin typeface="Arial" panose="020B0604020202020204" pitchFamily="34" charset="0"/>
                <a:cs typeface="Arial" panose="020B0604020202020204" pitchFamily="34" charset="0"/>
              </a:rPr>
              <a:t> </a:t>
            </a:r>
            <a:r>
              <a:rPr lang="fr-CA" sz="2400" dirty="0" err="1">
                <a:solidFill>
                  <a:srgbClr val="4D525A"/>
                </a:solidFill>
                <a:latin typeface="Arial" panose="020B0604020202020204" pitchFamily="34" charset="0"/>
                <a:cs typeface="Arial" panose="020B0604020202020204" pitchFamily="34" charset="0"/>
              </a:rPr>
              <a:t>similar</a:t>
            </a:r>
            <a:r>
              <a:rPr lang="fr-CA" sz="2400" dirty="0">
                <a:solidFill>
                  <a:srgbClr val="4D525A"/>
                </a:solidFill>
                <a:latin typeface="Arial" panose="020B0604020202020204" pitchFamily="34" charset="0"/>
                <a:cs typeface="Arial" panose="020B0604020202020204" pitchFamily="34" charset="0"/>
              </a:rPr>
              <a:t> job </a:t>
            </a:r>
            <a:r>
              <a:rPr lang="fr-CA" sz="2400" dirty="0" err="1">
                <a:solidFill>
                  <a:srgbClr val="4D525A"/>
                </a:solidFill>
                <a:latin typeface="Arial" panose="020B0604020202020204" pitchFamily="34" charset="0"/>
                <a:cs typeface="Arial" panose="020B0604020202020204" pitchFamily="34" charset="0"/>
              </a:rPr>
              <a:t>titles</a:t>
            </a:r>
            <a:endParaRPr lang="fr-CA" sz="2400" dirty="0">
              <a:solidFill>
                <a:srgbClr val="4D525A"/>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en-CA" sz="2400" dirty="0">
                <a:solidFill>
                  <a:srgbClr val="4D525A"/>
                </a:solidFill>
                <a:latin typeface="Arial" panose="020B0604020202020204" pitchFamily="34" charset="0"/>
                <a:cs typeface="Arial" panose="020B0604020202020204" pitchFamily="34" charset="0"/>
              </a:rPr>
              <a:t>Make sure the main duties listed match the work to be performed</a:t>
            </a:r>
          </a:p>
          <a:p>
            <a:pPr marL="342900" indent="-342900">
              <a:lnSpc>
                <a:spcPct val="150000"/>
              </a:lnSpc>
              <a:buFont typeface="Arial" panose="020B0604020202020204" pitchFamily="34" charset="0"/>
              <a:buChar char="•"/>
              <a:defRPr/>
            </a:pPr>
            <a:r>
              <a:rPr lang="fr-CA" sz="2400" dirty="0">
                <a:solidFill>
                  <a:srgbClr val="4D525A"/>
                </a:solidFill>
                <a:latin typeface="Arial" panose="020B0604020202020204" pitchFamily="34" charset="0"/>
                <a:cs typeface="Arial" panose="020B0604020202020204" pitchFamily="34" charset="0"/>
              </a:rPr>
              <a:t>The </a:t>
            </a:r>
            <a:r>
              <a:rPr lang="fr-CA" sz="2400" dirty="0" err="1">
                <a:solidFill>
                  <a:srgbClr val="4D525A"/>
                </a:solidFill>
                <a:latin typeface="Arial" panose="020B0604020202020204" pitchFamily="34" charset="0"/>
                <a:cs typeface="Arial" panose="020B0604020202020204" pitchFamily="34" charset="0"/>
              </a:rPr>
              <a:t>job’s</a:t>
            </a:r>
            <a:r>
              <a:rPr lang="fr-CA" sz="2400" dirty="0">
                <a:solidFill>
                  <a:srgbClr val="4D525A"/>
                </a:solidFill>
                <a:latin typeface="Arial" panose="020B0604020202020204" pitchFamily="34" charset="0"/>
                <a:cs typeface="Arial" panose="020B0604020202020204" pitchFamily="34" charset="0"/>
              </a:rPr>
              <a:t> classification in the TEER </a:t>
            </a:r>
            <a:r>
              <a:rPr lang="fr-CA" sz="2400" dirty="0" err="1">
                <a:solidFill>
                  <a:srgbClr val="4D525A"/>
                </a:solidFill>
                <a:latin typeface="Arial" panose="020B0604020202020204" pitchFamily="34" charset="0"/>
                <a:cs typeface="Arial" panose="020B0604020202020204" pitchFamily="34" charset="0"/>
              </a:rPr>
              <a:t>category</a:t>
            </a:r>
            <a:r>
              <a:rPr lang="fr-CA" sz="2400" dirty="0">
                <a:solidFill>
                  <a:srgbClr val="4D525A"/>
                </a:solidFill>
                <a:latin typeface="Arial" panose="020B0604020202020204" pitchFamily="34" charset="0"/>
                <a:cs typeface="Arial" panose="020B0604020202020204" pitchFamily="34" charset="0"/>
              </a:rPr>
              <a:t> </a:t>
            </a:r>
            <a:r>
              <a:rPr lang="fr-CA" sz="2400" dirty="0" err="1">
                <a:solidFill>
                  <a:srgbClr val="4D525A"/>
                </a:solidFill>
                <a:latin typeface="Arial" panose="020B0604020202020204" pitchFamily="34" charset="0"/>
                <a:cs typeface="Arial" panose="020B0604020202020204" pitchFamily="34" charset="0"/>
              </a:rPr>
              <a:t>play</a:t>
            </a:r>
            <a:r>
              <a:rPr lang="fr-CA" sz="2400" dirty="0">
                <a:solidFill>
                  <a:srgbClr val="4D525A"/>
                </a:solidFill>
                <a:latin typeface="Arial" panose="020B0604020202020204" pitchFamily="34" charset="0"/>
                <a:cs typeface="Arial" panose="020B0604020202020204" pitchFamily="34" charset="0"/>
              </a:rPr>
              <a:t> a </a:t>
            </a:r>
            <a:r>
              <a:rPr lang="fr-CA" sz="2400" dirty="0" err="1">
                <a:solidFill>
                  <a:srgbClr val="4D525A"/>
                </a:solidFill>
                <a:latin typeface="Arial" panose="020B0604020202020204" pitchFamily="34" charset="0"/>
                <a:cs typeface="Arial" panose="020B0604020202020204" pitchFamily="34" charset="0"/>
              </a:rPr>
              <a:t>decisive</a:t>
            </a:r>
            <a:r>
              <a:rPr lang="fr-CA" sz="2400" dirty="0">
                <a:solidFill>
                  <a:srgbClr val="4D525A"/>
                </a:solidFill>
                <a:latin typeface="Arial" panose="020B0604020202020204" pitchFamily="34" charset="0"/>
                <a:cs typeface="Arial" panose="020B0604020202020204" pitchFamily="34" charset="0"/>
              </a:rPr>
              <a:t> </a:t>
            </a:r>
            <a:r>
              <a:rPr lang="fr-CA" sz="2400" dirty="0" err="1">
                <a:solidFill>
                  <a:srgbClr val="4D525A"/>
                </a:solidFill>
                <a:latin typeface="Arial" panose="020B0604020202020204" pitchFamily="34" charset="0"/>
                <a:cs typeface="Arial" panose="020B0604020202020204" pitchFamily="34" charset="0"/>
              </a:rPr>
              <a:t>role</a:t>
            </a:r>
            <a:r>
              <a:rPr lang="fr-CA" sz="2400" dirty="0">
                <a:solidFill>
                  <a:srgbClr val="4D525A"/>
                </a:solidFill>
                <a:latin typeface="Arial" panose="020B0604020202020204" pitchFamily="34" charset="0"/>
                <a:cs typeface="Arial" panose="020B0604020202020204" pitchFamily="34" charset="0"/>
              </a:rPr>
              <a:t> in </a:t>
            </a:r>
            <a:r>
              <a:rPr lang="fr-CA" sz="2400" dirty="0" err="1">
                <a:solidFill>
                  <a:srgbClr val="4D525A"/>
                </a:solidFill>
                <a:latin typeface="Arial" panose="020B0604020202020204" pitchFamily="34" charset="0"/>
                <a:cs typeface="Arial" panose="020B0604020202020204" pitchFamily="34" charset="0"/>
              </a:rPr>
              <a:t>hiring</a:t>
            </a:r>
            <a:r>
              <a:rPr lang="fr-CA" sz="2400" dirty="0">
                <a:solidFill>
                  <a:srgbClr val="4D525A"/>
                </a:solidFill>
                <a:latin typeface="Arial" panose="020B0604020202020204" pitchFamily="34" charset="0"/>
                <a:cs typeface="Arial" panose="020B0604020202020204" pitchFamily="34" charset="0"/>
              </a:rPr>
              <a:t> </a:t>
            </a:r>
            <a:r>
              <a:rPr lang="fr-CA" sz="2400" dirty="0" err="1">
                <a:solidFill>
                  <a:srgbClr val="4D525A"/>
                </a:solidFill>
                <a:latin typeface="Arial" panose="020B0604020202020204" pitchFamily="34" charset="0"/>
                <a:cs typeface="Arial" panose="020B0604020202020204" pitchFamily="34" charset="0"/>
              </a:rPr>
              <a:t>foreign</a:t>
            </a:r>
            <a:r>
              <a:rPr lang="fr-CA" sz="2400" dirty="0">
                <a:solidFill>
                  <a:srgbClr val="4D525A"/>
                </a:solidFill>
                <a:latin typeface="Arial" panose="020B0604020202020204" pitchFamily="34" charset="0"/>
                <a:cs typeface="Arial" panose="020B0604020202020204" pitchFamily="34" charset="0"/>
              </a:rPr>
              <a:t> </a:t>
            </a:r>
            <a:r>
              <a:rPr lang="fr-CA" sz="2400" dirty="0" err="1">
                <a:solidFill>
                  <a:srgbClr val="4D525A"/>
                </a:solidFill>
                <a:latin typeface="Arial" panose="020B0604020202020204" pitchFamily="34" charset="0"/>
                <a:cs typeface="Arial" panose="020B0604020202020204" pitchFamily="34" charset="0"/>
              </a:rPr>
              <a:t>workers</a:t>
            </a:r>
            <a:r>
              <a:rPr lang="fr-CA" sz="2400" dirty="0">
                <a:solidFill>
                  <a:srgbClr val="4D525A"/>
                </a:solidFill>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6"/>
          <a:stretch>
            <a:fillRect/>
          </a:stretch>
        </p:blipFill>
        <p:spPr>
          <a:xfrm>
            <a:off x="9220904" y="6193665"/>
            <a:ext cx="1120237" cy="510584"/>
          </a:xfrm>
          <a:prstGeom prst="rect">
            <a:avLst/>
          </a:prstGeom>
        </p:spPr>
      </p:pic>
      <p:sp>
        <p:nvSpPr>
          <p:cNvPr id="7" name="Google Shape;229;p33"/>
          <p:cNvSpPr txBox="1">
            <a:spLocks noGrp="1"/>
          </p:cNvSpPr>
          <p:nvPr>
            <p:ph type="title"/>
          </p:nvPr>
        </p:nvSpPr>
        <p:spPr>
          <a:xfrm>
            <a:off x="1745591" y="371191"/>
            <a:ext cx="8629112" cy="905456"/>
          </a:xfrm>
          <a:prstGeom prst="rect">
            <a:avLst/>
          </a:prstGeom>
          <a:noFill/>
          <a:ln>
            <a:noFill/>
          </a:ln>
        </p:spPr>
        <p:txBody>
          <a:bodyPr spcFirstLastPara="1" wrap="square" lIns="91425" tIns="45700" rIns="91425" bIns="45700" anchor="ctr" anchorCtr="0">
            <a:noAutofit/>
          </a:bodyPr>
          <a:lstStyle/>
          <a:p>
            <a:pPr lvl="0" algn="ctr">
              <a:buSzPts val="3240"/>
            </a:pPr>
            <a:r>
              <a:rPr lang="en-CA" sz="3600" b="1" dirty="0">
                <a:solidFill>
                  <a:schemeClr val="accent5"/>
                </a:solidFill>
                <a:latin typeface="Arial" panose="020B0604020202020204" pitchFamily="34" charset="0"/>
                <a:ea typeface="Arial" charset="0"/>
                <a:cs typeface="Arial" panose="020B0604020202020204" pitchFamily="34" charset="0"/>
              </a:rPr>
              <a:t>Advice on NOC</a:t>
            </a:r>
          </a:p>
        </p:txBody>
      </p:sp>
    </p:spTree>
    <p:extLst>
      <p:ext uri="{BB962C8B-B14F-4D97-AF65-F5344CB8AC3E}">
        <p14:creationId xmlns:p14="http://schemas.microsoft.com/office/powerpoint/2010/main" val="223487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44081" y="5542938"/>
            <a:ext cx="561757" cy="369332"/>
          </a:xfrm>
          <a:prstGeom prst="rect">
            <a:avLst/>
          </a:prstGeom>
          <a:noFill/>
        </p:spPr>
        <p:txBody>
          <a:bodyPr wrap="none" rtlCol="0">
            <a:spAutoFit/>
          </a:bodyPr>
          <a:lstStyle/>
          <a:p>
            <a:r>
              <a:rPr lang="en-CA" b="1" dirty="0">
                <a:solidFill>
                  <a:schemeClr val="bg1"/>
                </a:solidFill>
              </a:rPr>
              <a:t>TRV</a:t>
            </a:r>
          </a:p>
        </p:txBody>
      </p:sp>
      <p:sp>
        <p:nvSpPr>
          <p:cNvPr id="6" name="TextBox 5"/>
          <p:cNvSpPr txBox="1"/>
          <p:nvPr/>
        </p:nvSpPr>
        <p:spPr>
          <a:xfrm>
            <a:off x="8483601" y="5523936"/>
            <a:ext cx="567207" cy="369332"/>
          </a:xfrm>
          <a:prstGeom prst="rect">
            <a:avLst/>
          </a:prstGeom>
          <a:noFill/>
        </p:spPr>
        <p:txBody>
          <a:bodyPr wrap="none" rtlCol="0">
            <a:spAutoFit/>
          </a:bodyPr>
          <a:lstStyle/>
          <a:p>
            <a:r>
              <a:rPr lang="en-CA" b="1" dirty="0">
                <a:solidFill>
                  <a:schemeClr val="bg1"/>
                </a:solidFill>
              </a:rPr>
              <a:t>VAC</a:t>
            </a:r>
          </a:p>
        </p:txBody>
      </p:sp>
      <p:sp>
        <p:nvSpPr>
          <p:cNvPr id="20" name="TextBox 19"/>
          <p:cNvSpPr txBox="1"/>
          <p:nvPr/>
        </p:nvSpPr>
        <p:spPr>
          <a:xfrm>
            <a:off x="9794258" y="5542938"/>
            <a:ext cx="575799" cy="369332"/>
          </a:xfrm>
          <a:prstGeom prst="rect">
            <a:avLst/>
          </a:prstGeom>
          <a:noFill/>
        </p:spPr>
        <p:txBody>
          <a:bodyPr wrap="none" rtlCol="0">
            <a:spAutoFit/>
          </a:bodyPr>
          <a:lstStyle/>
          <a:p>
            <a:r>
              <a:rPr lang="en-CA" b="1" dirty="0">
                <a:solidFill>
                  <a:schemeClr val="bg1"/>
                </a:solidFill>
              </a:rPr>
              <a:t>POE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304" y="1336262"/>
            <a:ext cx="1541295" cy="1541295"/>
          </a:xfrm>
          <a:prstGeom prst="rect">
            <a:avLst/>
          </a:prstGeom>
        </p:spPr>
      </p:pic>
      <p:sp>
        <p:nvSpPr>
          <p:cNvPr id="14" name="TextBox 13"/>
          <p:cNvSpPr txBox="1"/>
          <p:nvPr/>
        </p:nvSpPr>
        <p:spPr>
          <a:xfrm>
            <a:off x="7107419" y="2887867"/>
            <a:ext cx="2513064" cy="1569660"/>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2400" dirty="0">
                <a:solidFill>
                  <a:schemeClr val="tx1"/>
                </a:solidFill>
              </a:rPr>
              <a:t>To apply for a </a:t>
            </a:r>
            <a:r>
              <a:rPr lang="en-CA" sz="2400" b="1" dirty="0">
                <a:solidFill>
                  <a:schemeClr val="tx1"/>
                </a:solidFill>
              </a:rPr>
              <a:t>work permit</a:t>
            </a:r>
            <a:r>
              <a:rPr lang="en-CA" sz="2400" dirty="0">
                <a:solidFill>
                  <a:schemeClr val="tx1"/>
                </a:solidFill>
              </a:rPr>
              <a:t>, an </a:t>
            </a:r>
            <a:r>
              <a:rPr lang="en-CA" sz="2400" b="1" dirty="0">
                <a:solidFill>
                  <a:schemeClr val="tx1"/>
                </a:solidFill>
              </a:rPr>
              <a:t>LMIA</a:t>
            </a:r>
            <a:r>
              <a:rPr lang="en-CA" sz="2400" dirty="0">
                <a:solidFill>
                  <a:schemeClr val="tx1"/>
                </a:solidFill>
              </a:rPr>
              <a:t> is required (unless exempt)</a:t>
            </a:r>
            <a:endParaRPr lang="en-CA" sz="2400" b="1" dirty="0">
              <a:solidFill>
                <a:schemeClr val="tx1"/>
              </a:solidFill>
            </a:endParaRPr>
          </a:p>
        </p:txBody>
      </p:sp>
      <p:sp>
        <p:nvSpPr>
          <p:cNvPr id="15" name="Rectangle 14"/>
          <p:cNvSpPr/>
          <p:nvPr/>
        </p:nvSpPr>
        <p:spPr>
          <a:xfrm>
            <a:off x="1657874" y="1802236"/>
            <a:ext cx="4603379" cy="3477875"/>
          </a:xfrm>
          <a:prstGeom prst="rect">
            <a:avLst/>
          </a:prstGeom>
        </p:spPr>
        <p:txBody>
          <a:bodyPr wrap="square">
            <a:spAutoFit/>
          </a:bodyPr>
          <a:lstStyle/>
          <a:p>
            <a:r>
              <a:rPr lang="en-CA" sz="2200" dirty="0"/>
              <a:t>A </a:t>
            </a:r>
            <a:r>
              <a:rPr lang="en-CA" sz="2200" b="1" dirty="0">
                <a:hlinkClick r:id="rId4"/>
              </a:rPr>
              <a:t>Labour Market Impact Assessment</a:t>
            </a:r>
            <a:r>
              <a:rPr lang="en-CA" sz="2200" b="1" dirty="0"/>
              <a:t> (LMIA) </a:t>
            </a:r>
            <a:r>
              <a:rPr lang="en-CA" sz="2200" dirty="0"/>
              <a:t>is a document that an employer in Canada </a:t>
            </a:r>
            <a:r>
              <a:rPr lang="en-CA" sz="2200" b="1" dirty="0"/>
              <a:t>may</a:t>
            </a:r>
            <a:r>
              <a:rPr lang="en-CA" sz="2200" dirty="0"/>
              <a:t> need to get before hiring a foreign worker.</a:t>
            </a:r>
          </a:p>
          <a:p>
            <a:endParaRPr lang="en-CA" sz="2200" dirty="0"/>
          </a:p>
          <a:p>
            <a:r>
              <a:rPr lang="en-CA" sz="2200" dirty="0"/>
              <a:t>An </a:t>
            </a:r>
            <a:r>
              <a:rPr lang="en-CA" sz="2200" b="1" dirty="0"/>
              <a:t>LMIA</a:t>
            </a:r>
            <a:r>
              <a:rPr lang="en-CA" sz="2200" dirty="0"/>
              <a:t> confirms:</a:t>
            </a:r>
          </a:p>
          <a:p>
            <a:pPr marL="342900" indent="-342900">
              <a:buFont typeface="Wingdings" panose="05000000000000000000" pitchFamily="2" charset="2"/>
              <a:buChar char="ü"/>
            </a:pPr>
            <a:r>
              <a:rPr lang="en-CA" sz="2200" dirty="0"/>
              <a:t>there is a need for a temporary foreign worker, and</a:t>
            </a:r>
          </a:p>
          <a:p>
            <a:pPr marL="342900" indent="-342900">
              <a:buFont typeface="Wingdings" panose="05000000000000000000" pitchFamily="2" charset="2"/>
              <a:buChar char="ü"/>
            </a:pPr>
            <a:r>
              <a:rPr lang="en-CA" sz="2200" dirty="0"/>
              <a:t>no Canadians or permanent residents are available to do the job</a:t>
            </a:r>
          </a:p>
        </p:txBody>
      </p:sp>
      <p:sp>
        <p:nvSpPr>
          <p:cNvPr id="16" name="Rectangle 12"/>
          <p:cNvSpPr txBox="1">
            <a:spLocks noChangeArrowheads="1"/>
          </p:cNvSpPr>
          <p:nvPr/>
        </p:nvSpPr>
        <p:spPr>
          <a:xfrm>
            <a:off x="1524001" y="130895"/>
            <a:ext cx="9143999" cy="83251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3200" b="1" dirty="0">
                <a:solidFill>
                  <a:schemeClr val="tx2"/>
                </a:solidFill>
                <a:latin typeface="+mn-lt"/>
                <a:ea typeface="Arial" charset="0"/>
                <a:cs typeface="Arial" panose="020B0604020202020204" pitchFamily="34" charset="0"/>
              </a:rPr>
              <a:t>What is a Labour Market Impact Assessment?</a:t>
            </a:r>
            <a:endParaRPr lang="en-US" altLang="en-US" sz="3200" dirty="0">
              <a:solidFill>
                <a:schemeClr val="tx2"/>
              </a:solidFill>
              <a:latin typeface="+mn-lt"/>
              <a:ea typeface="Arial" charset="0"/>
              <a:cs typeface="Arial" panose="020B0604020202020204" pitchFamily="34" charset="0"/>
            </a:endParaRPr>
          </a:p>
        </p:txBody>
      </p:sp>
    </p:spTree>
    <p:extLst>
      <p:ext uri="{BB962C8B-B14F-4D97-AF65-F5344CB8AC3E}">
        <p14:creationId xmlns:p14="http://schemas.microsoft.com/office/powerpoint/2010/main" val="428684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328435"/>
            <a:ext cx="9144000" cy="646331"/>
          </a:xfrm>
          <a:prstGeom prst="rect">
            <a:avLst/>
          </a:prstGeom>
        </p:spPr>
        <p:txBody>
          <a:bodyPr wrap="square">
            <a:spAutoFit/>
          </a:bodyPr>
          <a:lstStyle/>
          <a:p>
            <a:pPr algn="ctr"/>
            <a:r>
              <a:rPr lang="en-CA" sz="3600" b="1" dirty="0">
                <a:solidFill>
                  <a:schemeClr val="accent5"/>
                </a:solidFill>
                <a:latin typeface="Arial" panose="020B0604020202020204" pitchFamily="34" charset="0"/>
                <a:ea typeface="Segoe UI" panose="020B0502040204020203" pitchFamily="34" charset="0"/>
                <a:cs typeface="Arial" panose="020B0604020202020204" pitchFamily="34" charset="0"/>
              </a:rPr>
              <a:t>Global Skills Strategy</a:t>
            </a:r>
            <a:endParaRPr lang="en-CA" sz="3600" dirty="0">
              <a:solidFill>
                <a:schemeClr val="accent5"/>
              </a:solidFill>
              <a:latin typeface="Arial" panose="020B0604020202020204" pitchFamily="34" charset="0"/>
              <a:ea typeface="Segoe UI" panose="020B0502040204020203"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 y="1040130"/>
            <a:ext cx="12199292" cy="5817870"/>
          </a:xfrm>
          <a:prstGeom prst="rect">
            <a:avLst/>
          </a:prstGeom>
        </p:spPr>
      </p:pic>
    </p:spTree>
    <p:extLst>
      <p:ext uri="{BB962C8B-B14F-4D97-AF65-F5344CB8AC3E}">
        <p14:creationId xmlns:p14="http://schemas.microsoft.com/office/powerpoint/2010/main" val="163959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3884" y="1163049"/>
            <a:ext cx="2497394" cy="109410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Rectangle 4"/>
          <p:cNvSpPr/>
          <p:nvPr/>
        </p:nvSpPr>
        <p:spPr>
          <a:xfrm>
            <a:off x="1823884" y="5266805"/>
            <a:ext cx="2497394" cy="11188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defTabSz="457200">
              <a:lnSpc>
                <a:spcPct val="90000"/>
              </a:lnSpc>
              <a:defRPr/>
            </a:pPr>
            <a:r>
              <a:rPr lang="en-CA" b="1" dirty="0">
                <a:solidFill>
                  <a:schemeClr val="bg1"/>
                </a:solidFill>
                <a:latin typeface="Segoe UI Semibold" panose="020B0702040204020203" pitchFamily="34" charset="0"/>
              </a:rPr>
              <a:t>Global Talent Stream</a:t>
            </a:r>
            <a:endParaRPr lang="en-CA" sz="2000" b="1" dirty="0">
              <a:solidFill>
                <a:srgbClr val="FF0000"/>
              </a:solidFill>
              <a:latin typeface="Segoe UI Semibold" panose="020B0702040204020203" pitchFamily="34" charset="0"/>
            </a:endParaRPr>
          </a:p>
        </p:txBody>
      </p:sp>
      <p:sp>
        <p:nvSpPr>
          <p:cNvPr id="6" name="Rectangle 5"/>
          <p:cNvSpPr/>
          <p:nvPr/>
        </p:nvSpPr>
        <p:spPr>
          <a:xfrm flipH="1">
            <a:off x="1834044" y="2533076"/>
            <a:ext cx="2497394" cy="108998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7" name="Rectangle 12">
            <a:extLst>
              <a:ext uri="{FF2B5EF4-FFF2-40B4-BE49-F238E27FC236}">
                <a16:creationId xmlns:a16="http://schemas.microsoft.com/office/drawing/2014/main" id="{6697ED63-C5F0-914C-81B1-BD63A5E51764}"/>
              </a:ext>
            </a:extLst>
          </p:cNvPr>
          <p:cNvSpPr txBox="1">
            <a:spLocks noChangeArrowheads="1"/>
          </p:cNvSpPr>
          <p:nvPr/>
        </p:nvSpPr>
        <p:spPr>
          <a:xfrm>
            <a:off x="1237786" y="337165"/>
            <a:ext cx="8661400" cy="6199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chemeClr val="accent1">
                    <a:lumMod val="75000"/>
                  </a:schemeClr>
                </a:solidFill>
                <a:latin typeface="Arial" panose="020B0604020202020204" pitchFamily="34" charset="0"/>
                <a:ea typeface="Segoe UI" panose="020B0502040204020203" pitchFamily="34" charset="0"/>
                <a:cs typeface="Arial" panose="020B0604020202020204" pitchFamily="34" charset="0"/>
              </a:rPr>
              <a:t>Global Skills Strategy: Four Pillars</a:t>
            </a:r>
          </a:p>
          <a:p>
            <a:br>
              <a:rPr lang="en-US" altLang="en-US" sz="2200" dirty="0">
                <a:latin typeface="Arial" charset="0"/>
                <a:ea typeface="Arial" charset="0"/>
                <a:cs typeface="Arial" charset="0"/>
              </a:rPr>
            </a:br>
            <a:endParaRPr lang="en-US" altLang="en-US" sz="2200" dirty="0">
              <a:latin typeface="Arial" charset="0"/>
              <a:ea typeface="Arial" charset="0"/>
              <a:cs typeface="Arial" charset="0"/>
            </a:endParaRPr>
          </a:p>
        </p:txBody>
      </p:sp>
      <p:sp>
        <p:nvSpPr>
          <p:cNvPr id="8" name="Rectangle 7"/>
          <p:cNvSpPr/>
          <p:nvPr/>
        </p:nvSpPr>
        <p:spPr>
          <a:xfrm>
            <a:off x="1834044" y="1465555"/>
            <a:ext cx="2497394" cy="341632"/>
          </a:xfrm>
          <a:prstGeom prst="rect">
            <a:avLst/>
          </a:prstGeom>
        </p:spPr>
        <p:txBody>
          <a:bodyPr wrap="square">
            <a:spAutoFit/>
          </a:bodyPr>
          <a:lstStyle/>
          <a:p>
            <a:pPr lvl="0" algn="ctr" defTabSz="457200">
              <a:lnSpc>
                <a:spcPct val="90000"/>
              </a:lnSpc>
              <a:spcAft>
                <a:spcPts val="600"/>
              </a:spcAft>
              <a:defRPr/>
            </a:pPr>
            <a:r>
              <a:rPr lang="en-CA" b="1" dirty="0">
                <a:solidFill>
                  <a:schemeClr val="bg1"/>
                </a:solidFill>
                <a:latin typeface="Segoe UI Semibold" panose="020B0702040204020203" pitchFamily="34" charset="0"/>
              </a:rPr>
              <a:t>Priority Processing</a:t>
            </a:r>
          </a:p>
        </p:txBody>
      </p:sp>
      <p:sp>
        <p:nvSpPr>
          <p:cNvPr id="9" name="Rectangle 8"/>
          <p:cNvSpPr/>
          <p:nvPr/>
        </p:nvSpPr>
        <p:spPr>
          <a:xfrm>
            <a:off x="1834044" y="2775358"/>
            <a:ext cx="2497394" cy="590931"/>
          </a:xfrm>
          <a:prstGeom prst="rect">
            <a:avLst/>
          </a:prstGeom>
        </p:spPr>
        <p:txBody>
          <a:bodyPr wrap="square">
            <a:spAutoFit/>
          </a:bodyPr>
          <a:lstStyle/>
          <a:p>
            <a:pPr lvl="0" algn="ctr" defTabSz="457200">
              <a:lnSpc>
                <a:spcPct val="90000"/>
              </a:lnSpc>
              <a:spcAft>
                <a:spcPts val="600"/>
              </a:spcAft>
              <a:defRPr/>
            </a:pPr>
            <a:r>
              <a:rPr lang="en-CA" b="1" dirty="0">
                <a:solidFill>
                  <a:schemeClr val="bg1"/>
                </a:solidFill>
                <a:latin typeface="Segoe UI Semibold" panose="020B0702040204020203" pitchFamily="34" charset="0"/>
              </a:rPr>
              <a:t>Short-Term Work Permit Exemptions</a:t>
            </a:r>
          </a:p>
        </p:txBody>
      </p:sp>
      <p:sp>
        <p:nvSpPr>
          <p:cNvPr id="12" name="Rectangle 11"/>
          <p:cNvSpPr/>
          <p:nvPr/>
        </p:nvSpPr>
        <p:spPr>
          <a:xfrm flipH="1">
            <a:off x="1823884" y="3893607"/>
            <a:ext cx="2497394" cy="1110253"/>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bg2">
                  <a:lumMod val="50000"/>
                </a:schemeClr>
              </a:solidFill>
            </a:endParaRPr>
          </a:p>
        </p:txBody>
      </p:sp>
      <p:sp>
        <p:nvSpPr>
          <p:cNvPr id="10" name="Rectangle 9"/>
          <p:cNvSpPr/>
          <p:nvPr/>
        </p:nvSpPr>
        <p:spPr>
          <a:xfrm>
            <a:off x="1834044" y="4151055"/>
            <a:ext cx="2497394" cy="590931"/>
          </a:xfrm>
          <a:prstGeom prst="rect">
            <a:avLst/>
          </a:prstGeom>
          <a:ln>
            <a:noFill/>
          </a:ln>
        </p:spPr>
        <p:txBody>
          <a:bodyPr wrap="square">
            <a:spAutoFit/>
          </a:bodyPr>
          <a:lstStyle/>
          <a:p>
            <a:pPr lvl="0" algn="ctr" defTabSz="457200">
              <a:lnSpc>
                <a:spcPct val="90000"/>
              </a:lnSpc>
              <a:defRPr/>
            </a:pPr>
            <a:r>
              <a:rPr lang="en-CA" b="1" dirty="0">
                <a:solidFill>
                  <a:schemeClr val="bg1"/>
                </a:solidFill>
                <a:latin typeface="Segoe UI Semibold" panose="020B0702040204020203" pitchFamily="34" charset="0"/>
              </a:rPr>
              <a:t>Dedicated Service Channel</a:t>
            </a:r>
          </a:p>
        </p:txBody>
      </p:sp>
      <p:sp>
        <p:nvSpPr>
          <p:cNvPr id="2" name="Rectangle 1">
            <a:extLst>
              <a:ext uri="{FF2B5EF4-FFF2-40B4-BE49-F238E27FC236}">
                <a16:creationId xmlns:a16="http://schemas.microsoft.com/office/drawing/2014/main" id="{D40620A0-6C3F-3748-9C3B-9E02EC54DEB0}"/>
              </a:ext>
            </a:extLst>
          </p:cNvPr>
          <p:cNvSpPr/>
          <p:nvPr/>
        </p:nvSpPr>
        <p:spPr>
          <a:xfrm>
            <a:off x="4321278" y="1174469"/>
            <a:ext cx="5694393" cy="1072785"/>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Work permits for high-skilled talent will be processed on a priority basis.</a:t>
            </a:r>
          </a:p>
        </p:txBody>
      </p:sp>
      <p:sp>
        <p:nvSpPr>
          <p:cNvPr id="24" name="Rectangle 23">
            <a:extLst>
              <a:ext uri="{FF2B5EF4-FFF2-40B4-BE49-F238E27FC236}">
                <a16:creationId xmlns:a16="http://schemas.microsoft.com/office/drawing/2014/main" id="{04F8CC8D-66F4-EB40-9018-E8826CD6E70B}"/>
              </a:ext>
            </a:extLst>
          </p:cNvPr>
          <p:cNvSpPr/>
          <p:nvPr/>
        </p:nvSpPr>
        <p:spPr>
          <a:xfrm>
            <a:off x="4321278" y="2533077"/>
            <a:ext cx="5694393" cy="10814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Skilled workers and top research talent able to come work in Canada for short periods with less red tape.</a:t>
            </a:r>
          </a:p>
        </p:txBody>
      </p:sp>
      <p:sp>
        <p:nvSpPr>
          <p:cNvPr id="26" name="Rectangle 25">
            <a:extLst>
              <a:ext uri="{FF2B5EF4-FFF2-40B4-BE49-F238E27FC236}">
                <a16:creationId xmlns:a16="http://schemas.microsoft.com/office/drawing/2014/main" id="{F2A47E13-1BF2-4D42-83D1-A802AE1C2F03}"/>
              </a:ext>
            </a:extLst>
          </p:cNvPr>
          <p:cNvSpPr/>
          <p:nvPr/>
        </p:nvSpPr>
        <p:spPr>
          <a:xfrm>
            <a:off x="4321278" y="3900335"/>
            <a:ext cx="5694393" cy="109237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Departmental staff ready to guide employers making significant investments through the immigration process.</a:t>
            </a:r>
          </a:p>
        </p:txBody>
      </p:sp>
      <p:sp>
        <p:nvSpPr>
          <p:cNvPr id="27" name="Rectangle 26">
            <a:extLst>
              <a:ext uri="{FF2B5EF4-FFF2-40B4-BE49-F238E27FC236}">
                <a16:creationId xmlns:a16="http://schemas.microsoft.com/office/drawing/2014/main" id="{7A9DD18E-6C72-6A47-9DFF-49367F3852C7}"/>
              </a:ext>
            </a:extLst>
          </p:cNvPr>
          <p:cNvSpPr/>
          <p:nvPr/>
        </p:nvSpPr>
        <p:spPr>
          <a:xfrm>
            <a:off x="4321278" y="5278530"/>
            <a:ext cx="5694393" cy="109592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pPr>
            <a:r>
              <a:rPr lang="en-C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Processing Labour Market Impact Assessments for select Canadian employers in 14 business days while tracking benefits for Canadians on job creation, knowledge and skills training investments</a:t>
            </a:r>
          </a:p>
        </p:txBody>
      </p:sp>
      <p:sp>
        <p:nvSpPr>
          <p:cNvPr id="29" name="Rectangle 28">
            <a:extLst>
              <a:ext uri="{FF2B5EF4-FFF2-40B4-BE49-F238E27FC236}">
                <a16:creationId xmlns:a16="http://schemas.microsoft.com/office/drawing/2014/main" id="{315E0B27-4323-0D42-809A-E9645B6D3A8A}"/>
              </a:ext>
            </a:extLst>
          </p:cNvPr>
          <p:cNvSpPr/>
          <p:nvPr/>
        </p:nvSpPr>
        <p:spPr>
          <a:xfrm>
            <a:off x="1237786" y="1159879"/>
            <a:ext cx="8777886" cy="3832829"/>
          </a:xfrm>
          <a:prstGeom prst="rect">
            <a:avLst/>
          </a:prstGeom>
          <a:noFill/>
          <a:ln w="3175">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bg2">
                  <a:lumMod val="25000"/>
                </a:schemeClr>
              </a:solidFill>
            </a:endParaRPr>
          </a:p>
        </p:txBody>
      </p:sp>
      <p:sp>
        <p:nvSpPr>
          <p:cNvPr id="30" name="TextBox 29">
            <a:extLst>
              <a:ext uri="{FF2B5EF4-FFF2-40B4-BE49-F238E27FC236}">
                <a16:creationId xmlns:a16="http://schemas.microsoft.com/office/drawing/2014/main" id="{6346C71B-3EDC-C54C-8CA2-E8E45D5E2B72}"/>
              </a:ext>
            </a:extLst>
          </p:cNvPr>
          <p:cNvSpPr txBox="1"/>
          <p:nvPr/>
        </p:nvSpPr>
        <p:spPr>
          <a:xfrm rot="16200000">
            <a:off x="1196575" y="2870768"/>
            <a:ext cx="668516" cy="400110"/>
          </a:xfrm>
          <a:prstGeom prst="rect">
            <a:avLst/>
          </a:prstGeom>
          <a:noFill/>
        </p:spPr>
        <p:txBody>
          <a:bodyPr wrap="square" rtlCol="0">
            <a:spAutoFit/>
          </a:bodyPr>
          <a:lstStyle/>
          <a:p>
            <a:r>
              <a:rPr lang="en-CA" sz="2000" b="1" dirty="0">
                <a:solidFill>
                  <a:schemeClr val="tx1">
                    <a:lumMod val="65000"/>
                    <a:lumOff val="35000"/>
                  </a:schemeClr>
                </a:solidFill>
              </a:rPr>
              <a:t>IRCC</a:t>
            </a:r>
            <a:endParaRPr lang="en-CA" b="1" dirty="0">
              <a:solidFill>
                <a:schemeClr val="tx1">
                  <a:lumMod val="65000"/>
                  <a:lumOff val="35000"/>
                </a:schemeClr>
              </a:solidFill>
            </a:endParaRPr>
          </a:p>
        </p:txBody>
      </p:sp>
      <p:sp>
        <p:nvSpPr>
          <p:cNvPr id="31" name="Rectangle 30">
            <a:extLst>
              <a:ext uri="{FF2B5EF4-FFF2-40B4-BE49-F238E27FC236}">
                <a16:creationId xmlns:a16="http://schemas.microsoft.com/office/drawing/2014/main" id="{E53C5C77-9AB3-D441-B64B-6F6E173A0089}"/>
              </a:ext>
            </a:extLst>
          </p:cNvPr>
          <p:cNvSpPr/>
          <p:nvPr/>
        </p:nvSpPr>
        <p:spPr>
          <a:xfrm>
            <a:off x="1237786" y="5260650"/>
            <a:ext cx="8777885" cy="1124955"/>
          </a:xfrm>
          <a:prstGeom prst="rect">
            <a:avLst/>
          </a:prstGeom>
          <a:noFill/>
          <a:ln w="3175">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bg2">
                  <a:lumMod val="50000"/>
                </a:schemeClr>
              </a:solidFill>
            </a:endParaRPr>
          </a:p>
        </p:txBody>
      </p:sp>
      <p:sp>
        <p:nvSpPr>
          <p:cNvPr id="32" name="TextBox 31">
            <a:extLst>
              <a:ext uri="{FF2B5EF4-FFF2-40B4-BE49-F238E27FC236}">
                <a16:creationId xmlns:a16="http://schemas.microsoft.com/office/drawing/2014/main" id="{F2118A57-3DC2-3042-A9A1-B91E18F7D654}"/>
              </a:ext>
            </a:extLst>
          </p:cNvPr>
          <p:cNvSpPr txBox="1"/>
          <p:nvPr/>
        </p:nvSpPr>
        <p:spPr>
          <a:xfrm rot="16200000">
            <a:off x="1167240" y="5626149"/>
            <a:ext cx="727187" cy="400110"/>
          </a:xfrm>
          <a:prstGeom prst="rect">
            <a:avLst/>
          </a:prstGeom>
          <a:noFill/>
        </p:spPr>
        <p:txBody>
          <a:bodyPr wrap="square" rtlCol="0">
            <a:spAutoFit/>
          </a:bodyPr>
          <a:lstStyle/>
          <a:p>
            <a:r>
              <a:rPr lang="en-CA" sz="2000" b="1" dirty="0">
                <a:solidFill>
                  <a:schemeClr val="tx1">
                    <a:lumMod val="65000"/>
                    <a:lumOff val="35000"/>
                  </a:schemeClr>
                </a:solidFill>
              </a:rPr>
              <a:t>ESDC</a:t>
            </a:r>
            <a:endParaRPr lang="en-CA" b="1" dirty="0">
              <a:solidFill>
                <a:schemeClr val="tx1">
                  <a:lumMod val="65000"/>
                  <a:lumOff val="35000"/>
                </a:schemeClr>
              </a:solidFill>
            </a:endParaRPr>
          </a:p>
        </p:txBody>
      </p:sp>
    </p:spTree>
    <p:extLst>
      <p:ext uri="{BB962C8B-B14F-4D97-AF65-F5344CB8AC3E}">
        <p14:creationId xmlns:p14="http://schemas.microsoft.com/office/powerpoint/2010/main" val="107815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4BB12F-18C3-DD47-88D0-557A2D581AED}"/>
              </a:ext>
            </a:extLst>
          </p:cNvPr>
          <p:cNvSpPr txBox="1"/>
          <p:nvPr/>
        </p:nvSpPr>
        <p:spPr>
          <a:xfrm>
            <a:off x="2515686" y="1022159"/>
            <a:ext cx="7113893" cy="400110"/>
          </a:xfrm>
          <a:prstGeom prst="rect">
            <a:avLst/>
          </a:prstGeom>
          <a:solidFill>
            <a:schemeClr val="accent2"/>
          </a:solidFill>
        </p:spPr>
        <p:txBody>
          <a:bodyPr wrap="square" rtlCol="0">
            <a:spAutoFit/>
          </a:bodyPr>
          <a:lstStyle/>
          <a:p>
            <a:pPr algn="ctr"/>
            <a:r>
              <a:rPr lang="en-CA" sz="2000" b="1" dirty="0">
                <a:solidFill>
                  <a:prstClr val="white"/>
                </a:solidFill>
                <a:latin typeface="Arial" panose="020B0604020202020204" pitchFamily="34" charset="0"/>
                <a:ea typeface="Segoe UI" panose="020B0502040204020203" pitchFamily="34" charset="0"/>
                <a:cs typeface="Arial" panose="020B0604020202020204" pitchFamily="34" charset="0"/>
              </a:rPr>
              <a:t>PRIORITY PROCESSING</a:t>
            </a:r>
            <a:endParaRPr lang="en-US" sz="1600" b="1" dirty="0">
              <a:solidFill>
                <a:prstClr val="black"/>
              </a:solidFill>
              <a:latin typeface="Arial" panose="020B0604020202020204" pitchFamily="34" charset="0"/>
              <a:ea typeface="Segoe UI" panose="020B0502040204020203" pitchFamily="34" charset="0"/>
              <a:cs typeface="Arial" panose="020B0604020202020204" pitchFamily="34" charset="0"/>
            </a:endParaRPr>
          </a:p>
        </p:txBody>
      </p:sp>
      <p:sp>
        <p:nvSpPr>
          <p:cNvPr id="8" name="Rectangle 7"/>
          <p:cNvSpPr/>
          <p:nvPr/>
        </p:nvSpPr>
        <p:spPr>
          <a:xfrm>
            <a:off x="2515685" y="1432803"/>
            <a:ext cx="595166" cy="3988882"/>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nvGrpSpPr>
          <p:cNvPr id="18" name="Group 17"/>
          <p:cNvGrpSpPr/>
          <p:nvPr/>
        </p:nvGrpSpPr>
        <p:grpSpPr>
          <a:xfrm>
            <a:off x="2515686" y="2462133"/>
            <a:ext cx="6978861" cy="1605238"/>
            <a:chOff x="1351129" y="2352121"/>
            <a:chExt cx="9305148" cy="2140317"/>
          </a:xfrm>
        </p:grpSpPr>
        <p:cxnSp>
          <p:nvCxnSpPr>
            <p:cNvPr id="5" name="Straight Connector 4"/>
            <p:cNvCxnSpPr/>
            <p:nvPr/>
          </p:nvCxnSpPr>
          <p:spPr>
            <a:xfrm>
              <a:off x="1351129" y="2352121"/>
              <a:ext cx="930514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51129" y="4492438"/>
              <a:ext cx="930514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174467" y="1449521"/>
            <a:ext cx="6455111" cy="1077218"/>
          </a:xfrm>
          <a:prstGeom prst="rect">
            <a:avLst/>
          </a:prstGeom>
          <a:noFill/>
        </p:spPr>
        <p:txBody>
          <a:bodyPr wrap="square" rtlCol="0">
            <a:spAutoFit/>
          </a:bodyPr>
          <a:lstStyle/>
          <a:p>
            <a:r>
              <a:rPr lang="en-CA" sz="1600" dirty="0">
                <a:solidFill>
                  <a:schemeClr val="tx1">
                    <a:lumMod val="75000"/>
                    <a:lumOff val="25000"/>
                  </a:schemeClr>
                </a:solidFill>
                <a:ea typeface="Segoe UI" panose="020B0502040204020203" pitchFamily="34" charset="0"/>
                <a:cs typeface="Arial" panose="020B0604020202020204" pitchFamily="34" charset="0"/>
              </a:rPr>
              <a:t>To provide priority processing for high-skilled workers under the International Mobility Program, their spouses and family members, as well as those under the Global Talent Stream.</a:t>
            </a:r>
          </a:p>
          <a:p>
            <a:endParaRPr lang="en-CA" sz="1600" dirty="0">
              <a:solidFill>
                <a:schemeClr val="tx1">
                  <a:lumMod val="75000"/>
                  <a:lumOff val="25000"/>
                </a:schemeClr>
              </a:solidFill>
            </a:endParaRPr>
          </a:p>
        </p:txBody>
      </p:sp>
      <p:sp>
        <p:nvSpPr>
          <p:cNvPr id="15" name="TextBox 14"/>
          <p:cNvSpPr txBox="1"/>
          <p:nvPr/>
        </p:nvSpPr>
        <p:spPr>
          <a:xfrm>
            <a:off x="3174467" y="2457356"/>
            <a:ext cx="6355788" cy="1815882"/>
          </a:xfrm>
          <a:prstGeom prst="rect">
            <a:avLst/>
          </a:prstGeom>
          <a:noFill/>
        </p:spPr>
        <p:txBody>
          <a:bodyPr wrap="square" rtlCol="0">
            <a:spAutoFit/>
          </a:bodyPr>
          <a:lstStyle/>
          <a:p>
            <a:pPr marL="214313" indent="-214313">
              <a:buFont typeface="Arial" panose="020B0604020202020204" pitchFamily="34" charset="0"/>
              <a:buChar char="•"/>
            </a:pPr>
            <a:r>
              <a:rPr lang="en-CA" sz="1600" dirty="0">
                <a:solidFill>
                  <a:schemeClr val="tx1">
                    <a:lumMod val="75000"/>
                    <a:lumOff val="25000"/>
                  </a:schemeClr>
                </a:solidFill>
                <a:ea typeface="Segoe UI" panose="020B0502040204020203" pitchFamily="34" charset="0"/>
                <a:cs typeface="Arial" panose="020B0604020202020204" pitchFamily="34" charset="0"/>
              </a:rPr>
              <a:t>E-Application submitted outside of Canada; </a:t>
            </a:r>
            <a:r>
              <a:rPr lang="en-CA" sz="1600" b="1" dirty="0">
                <a:solidFill>
                  <a:schemeClr val="tx1">
                    <a:lumMod val="75000"/>
                    <a:lumOff val="25000"/>
                  </a:schemeClr>
                </a:solidFill>
                <a:ea typeface="Segoe UI" panose="020B0502040204020203" pitchFamily="34" charset="0"/>
                <a:cs typeface="Arial" panose="020B0604020202020204" pitchFamily="34" charset="0"/>
              </a:rPr>
              <a:t>and </a:t>
            </a:r>
          </a:p>
          <a:p>
            <a:pPr marL="214313" indent="-214313">
              <a:buFont typeface="Arial" panose="020B0604020202020204" pitchFamily="34" charset="0"/>
              <a:buChar char="•"/>
            </a:pPr>
            <a:r>
              <a:rPr lang="en-CA" sz="1600" dirty="0">
                <a:solidFill>
                  <a:schemeClr val="tx1">
                    <a:lumMod val="75000"/>
                    <a:lumOff val="25000"/>
                  </a:schemeClr>
                </a:solidFill>
                <a:ea typeface="Segoe UI" panose="020B0502040204020203" pitchFamily="34" charset="0"/>
                <a:cs typeface="Arial" panose="020B0604020202020204" pitchFamily="34" charset="0"/>
              </a:rPr>
              <a:t>Foreign national has an employer-specific job offer in a managerial or professional position and is exempt from the requirement for a Labour Market Impact Assessment; </a:t>
            </a:r>
            <a:r>
              <a:rPr lang="en-CA" sz="1600" b="1" dirty="0">
                <a:solidFill>
                  <a:schemeClr val="tx1">
                    <a:lumMod val="75000"/>
                    <a:lumOff val="25000"/>
                  </a:schemeClr>
                </a:solidFill>
                <a:ea typeface="Segoe UI" panose="020B0502040204020203" pitchFamily="34" charset="0"/>
                <a:cs typeface="Arial" panose="020B0604020202020204" pitchFamily="34" charset="0"/>
              </a:rPr>
              <a:t>or,</a:t>
            </a:r>
            <a:endParaRPr lang="en-CA" sz="1600" dirty="0">
              <a:solidFill>
                <a:schemeClr val="tx1">
                  <a:lumMod val="75000"/>
                  <a:lumOff val="25000"/>
                </a:schemeClr>
              </a:solidFill>
              <a:ea typeface="Segoe UI" panose="020B0502040204020203" pitchFamily="34" charset="0"/>
              <a:cs typeface="Arial" panose="020B0604020202020204" pitchFamily="34" charset="0"/>
            </a:endParaRPr>
          </a:p>
          <a:p>
            <a:pPr marL="214313" indent="-214313">
              <a:buFont typeface="Arial" panose="020B0604020202020204" pitchFamily="34" charset="0"/>
              <a:buChar char="•"/>
            </a:pPr>
            <a:r>
              <a:rPr lang="en-CA" sz="1600" dirty="0">
                <a:solidFill>
                  <a:schemeClr val="tx1">
                    <a:lumMod val="75000"/>
                    <a:lumOff val="25000"/>
                  </a:schemeClr>
                </a:solidFill>
                <a:ea typeface="Segoe UI" panose="020B0502040204020203" pitchFamily="34" charset="0"/>
                <a:cs typeface="Arial" panose="020B0604020202020204" pitchFamily="34" charset="0"/>
              </a:rPr>
              <a:t>Foreign national has obtained a Labour Market Impact Assessment through ESDC’s Global Talent Stream.</a:t>
            </a:r>
          </a:p>
          <a:p>
            <a:endParaRPr lang="en-CA" sz="1600" dirty="0">
              <a:solidFill>
                <a:schemeClr val="tx1">
                  <a:lumMod val="75000"/>
                  <a:lumOff val="25000"/>
                </a:schemeClr>
              </a:solidFill>
            </a:endParaRPr>
          </a:p>
        </p:txBody>
      </p:sp>
      <p:sp>
        <p:nvSpPr>
          <p:cNvPr id="17" name="Rectangle 16"/>
          <p:cNvSpPr/>
          <p:nvPr/>
        </p:nvSpPr>
        <p:spPr>
          <a:xfrm>
            <a:off x="3174468" y="4124207"/>
            <a:ext cx="6320079" cy="1200329"/>
          </a:xfrm>
          <a:prstGeom prst="rect">
            <a:avLst/>
          </a:prstGeom>
        </p:spPr>
        <p:txBody>
          <a:bodyPr wrap="square">
            <a:spAutoFit/>
          </a:bodyPr>
          <a:lstStyle/>
          <a:p>
            <a:pPr marL="214313" indent="-214313">
              <a:lnSpc>
                <a:spcPct val="90000"/>
              </a:lnSpc>
              <a:buFont typeface="Arial" panose="020B0604020202020204" pitchFamily="34" charset="0"/>
              <a:buChar char="•"/>
            </a:pPr>
            <a:r>
              <a:rPr lang="en-CA" sz="1600" dirty="0">
                <a:solidFill>
                  <a:schemeClr val="tx1">
                    <a:lumMod val="75000"/>
                    <a:lumOff val="25000"/>
                  </a:schemeClr>
                </a:solidFill>
                <a:ea typeface="Segoe UI" panose="020B0502040204020203" pitchFamily="34" charset="0"/>
                <a:cs typeface="Arial" panose="020B0604020202020204" pitchFamily="34" charset="0"/>
              </a:rPr>
              <a:t>Improved speed and responsiveness in case processing;</a:t>
            </a:r>
          </a:p>
          <a:p>
            <a:pPr marL="214313" indent="-214313">
              <a:lnSpc>
                <a:spcPct val="90000"/>
              </a:lnSpc>
              <a:buFont typeface="Arial" panose="020B0604020202020204" pitchFamily="34" charset="0"/>
              <a:buChar char="•"/>
            </a:pPr>
            <a:r>
              <a:rPr lang="en-CA" sz="1600" dirty="0">
                <a:solidFill>
                  <a:schemeClr val="tx1">
                    <a:lumMod val="75000"/>
                    <a:lumOff val="25000"/>
                  </a:schemeClr>
                </a:solidFill>
                <a:ea typeface="Segoe UI" panose="020B0502040204020203" pitchFamily="34" charset="0"/>
                <a:cs typeface="Arial" panose="020B0604020202020204" pitchFamily="34" charset="0"/>
              </a:rPr>
              <a:t>Greater predictability for both employer and prospective employees;</a:t>
            </a:r>
          </a:p>
          <a:p>
            <a:pPr marL="214313" indent="-214313">
              <a:lnSpc>
                <a:spcPct val="90000"/>
              </a:lnSpc>
              <a:buFont typeface="Arial" panose="020B0604020202020204" pitchFamily="34" charset="0"/>
              <a:buChar char="•"/>
            </a:pPr>
            <a:r>
              <a:rPr lang="en-CA" sz="1600" dirty="0">
                <a:solidFill>
                  <a:schemeClr val="tx1">
                    <a:lumMod val="75000"/>
                    <a:lumOff val="25000"/>
                  </a:schemeClr>
                </a:solidFill>
                <a:ea typeface="Segoe UI" panose="020B0502040204020203" pitchFamily="34" charset="0"/>
                <a:cs typeface="Arial" panose="020B0604020202020204" pitchFamily="34" charset="0"/>
              </a:rPr>
              <a:t>Canadian employers gain an edge in recruitment;</a:t>
            </a:r>
          </a:p>
          <a:p>
            <a:pPr marL="214313" indent="-214313">
              <a:lnSpc>
                <a:spcPct val="90000"/>
              </a:lnSpc>
              <a:buFont typeface="Arial" panose="020B0604020202020204" pitchFamily="34" charset="0"/>
              <a:buChar char="•"/>
            </a:pPr>
            <a:r>
              <a:rPr lang="en-CA" sz="1600" dirty="0">
                <a:solidFill>
                  <a:schemeClr val="tx1">
                    <a:lumMod val="75000"/>
                    <a:lumOff val="25000"/>
                  </a:schemeClr>
                </a:solidFill>
                <a:ea typeface="Segoe UI" panose="020B0502040204020203" pitchFamily="34" charset="0"/>
                <a:cs typeface="Arial" panose="020B0604020202020204" pitchFamily="34" charset="0"/>
              </a:rPr>
              <a:t>Canadian workers benefit from knowledge transfer and new economic opportunities</a:t>
            </a:r>
            <a:r>
              <a:rPr lang="en-CA" sz="1600"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t>
            </a:r>
          </a:p>
        </p:txBody>
      </p:sp>
      <p:sp>
        <p:nvSpPr>
          <p:cNvPr id="19" name="TextBox 18"/>
          <p:cNvSpPr txBox="1"/>
          <p:nvPr/>
        </p:nvSpPr>
        <p:spPr>
          <a:xfrm rot="16200000">
            <a:off x="2327640" y="1700150"/>
            <a:ext cx="971261" cy="307777"/>
          </a:xfrm>
          <a:prstGeom prst="rect">
            <a:avLst/>
          </a:prstGeom>
          <a:noFill/>
        </p:spPr>
        <p:txBody>
          <a:bodyPr wrap="square" rtlCol="0">
            <a:spAutoFit/>
          </a:bodyPr>
          <a:lstStyle/>
          <a:p>
            <a:pPr algn="ctr"/>
            <a:r>
              <a:rPr lang="en-CA" sz="1400" b="1" dirty="0">
                <a:solidFill>
                  <a:schemeClr val="tx1">
                    <a:lumMod val="85000"/>
                    <a:lumOff val="15000"/>
                  </a:schemeClr>
                </a:solidFill>
              </a:rPr>
              <a:t>Purpose</a:t>
            </a:r>
          </a:p>
        </p:txBody>
      </p:sp>
      <p:sp>
        <p:nvSpPr>
          <p:cNvPr id="20" name="TextBox 19"/>
          <p:cNvSpPr txBox="1"/>
          <p:nvPr/>
        </p:nvSpPr>
        <p:spPr>
          <a:xfrm rot="16200000">
            <a:off x="2259794" y="2880677"/>
            <a:ext cx="1104342" cy="523220"/>
          </a:xfrm>
          <a:prstGeom prst="rect">
            <a:avLst/>
          </a:prstGeom>
          <a:noFill/>
        </p:spPr>
        <p:txBody>
          <a:bodyPr wrap="square" rtlCol="0">
            <a:spAutoFit/>
          </a:bodyPr>
          <a:lstStyle/>
          <a:p>
            <a:pPr algn="ctr"/>
            <a:r>
              <a:rPr lang="en-CA" sz="1400" b="1" dirty="0">
                <a:solidFill>
                  <a:schemeClr val="tx1">
                    <a:lumMod val="85000"/>
                    <a:lumOff val="15000"/>
                  </a:schemeClr>
                </a:solidFill>
              </a:rPr>
              <a:t>Eligibility Criteria</a:t>
            </a:r>
          </a:p>
        </p:txBody>
      </p:sp>
      <p:sp>
        <p:nvSpPr>
          <p:cNvPr id="21" name="TextBox 20"/>
          <p:cNvSpPr txBox="1"/>
          <p:nvPr/>
        </p:nvSpPr>
        <p:spPr>
          <a:xfrm rot="16200000">
            <a:off x="2103936" y="4382867"/>
            <a:ext cx="1418656" cy="523220"/>
          </a:xfrm>
          <a:prstGeom prst="rect">
            <a:avLst/>
          </a:prstGeom>
          <a:noFill/>
        </p:spPr>
        <p:txBody>
          <a:bodyPr wrap="square" rtlCol="0">
            <a:spAutoFit/>
          </a:bodyPr>
          <a:lstStyle/>
          <a:p>
            <a:pPr algn="ctr"/>
            <a:r>
              <a:rPr lang="en-CA" sz="1400" b="1" dirty="0">
                <a:solidFill>
                  <a:schemeClr val="tx1">
                    <a:lumMod val="85000"/>
                    <a:lumOff val="15000"/>
                  </a:schemeClr>
                </a:solidFill>
              </a:rPr>
              <a:t>Expected Outcomes</a:t>
            </a:r>
          </a:p>
        </p:txBody>
      </p:sp>
    </p:spTree>
    <p:extLst>
      <p:ext uri="{BB962C8B-B14F-4D97-AF65-F5344CB8AC3E}">
        <p14:creationId xmlns:p14="http://schemas.microsoft.com/office/powerpoint/2010/main" val="271063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1426183" y="533400"/>
            <a:ext cx="866140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3600" b="1" dirty="0">
              <a:solidFill>
                <a:srgbClr val="278B9B"/>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 name="Group 2"/>
          <p:cNvGrpSpPr/>
          <p:nvPr/>
        </p:nvGrpSpPr>
        <p:grpSpPr>
          <a:xfrm>
            <a:off x="632628" y="331167"/>
            <a:ext cx="9662614" cy="6324610"/>
            <a:chOff x="632628" y="594944"/>
            <a:chExt cx="9662614" cy="6324610"/>
          </a:xfrm>
        </p:grpSpPr>
        <p:sp>
          <p:nvSpPr>
            <p:cNvPr id="5" name="Rectangle 4"/>
            <p:cNvSpPr/>
            <p:nvPr/>
          </p:nvSpPr>
          <p:spPr>
            <a:xfrm>
              <a:off x="632628" y="970694"/>
              <a:ext cx="793555" cy="594886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p:cNvGrpSpPr/>
            <p:nvPr/>
          </p:nvGrpSpPr>
          <p:grpSpPr>
            <a:xfrm>
              <a:off x="632628" y="2265708"/>
              <a:ext cx="9317723" cy="3072302"/>
              <a:chOff x="1351129" y="2352121"/>
              <a:chExt cx="9317723" cy="3072302"/>
            </a:xfrm>
          </p:grpSpPr>
          <p:cxnSp>
            <p:nvCxnSpPr>
              <p:cNvPr id="7" name="Straight Connector 6"/>
              <p:cNvCxnSpPr/>
              <p:nvPr/>
            </p:nvCxnSpPr>
            <p:spPr>
              <a:xfrm>
                <a:off x="1351129" y="2352121"/>
                <a:ext cx="930514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63704" y="5424423"/>
                <a:ext cx="930514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32628" y="594944"/>
              <a:ext cx="9662614" cy="461665"/>
            </a:xfrm>
            <a:prstGeom prst="rect">
              <a:avLst/>
            </a:prstGeom>
            <a:solidFill>
              <a:schemeClr val="accent6"/>
            </a:solidFill>
            <a:ln>
              <a:solidFill>
                <a:schemeClr val="accent6"/>
              </a:solidFill>
            </a:ln>
          </p:spPr>
          <p:txBody>
            <a:bodyPr wrap="square" rtlCol="0">
              <a:spAutoFit/>
            </a:bodyPr>
            <a:lstStyle/>
            <a:p>
              <a:pPr algn="ctr"/>
              <a:r>
                <a:rPr lang="en-CA" sz="2400" b="1" dirty="0">
                  <a:solidFill>
                    <a:prstClr val="white"/>
                  </a:solidFill>
                  <a:latin typeface="Arial" panose="020B0604020202020204" pitchFamily="34" charset="0"/>
                  <a:ea typeface="Segoe UI" panose="020B0502040204020203" pitchFamily="34" charset="0"/>
                  <a:cs typeface="Arial" panose="020B0604020202020204" pitchFamily="34" charset="0"/>
                </a:rPr>
                <a:t>SHORT-TERM WORK PERMIT EXEMPTIONS</a:t>
              </a:r>
              <a:endParaRPr lang="en-US" sz="2000" b="1" dirty="0">
                <a:solidFill>
                  <a:prstClr val="black"/>
                </a:solidFill>
                <a:latin typeface="Arial" panose="020B0604020202020204" pitchFamily="34" charset="0"/>
                <a:ea typeface="Segoe UI" panose="020B0502040204020203" pitchFamily="34" charset="0"/>
                <a:cs typeface="Arial" panose="020B0604020202020204" pitchFamily="34" charset="0"/>
              </a:endParaRPr>
            </a:p>
          </p:txBody>
        </p:sp>
      </p:grpSp>
      <p:sp>
        <p:nvSpPr>
          <p:cNvPr id="10" name="TextBox 9"/>
          <p:cNvSpPr txBox="1"/>
          <p:nvPr/>
        </p:nvSpPr>
        <p:spPr>
          <a:xfrm rot="16200000">
            <a:off x="415206" y="1212715"/>
            <a:ext cx="1209099" cy="369332"/>
          </a:xfrm>
          <a:prstGeom prst="rect">
            <a:avLst/>
          </a:prstGeom>
          <a:noFill/>
        </p:spPr>
        <p:txBody>
          <a:bodyPr wrap="square" rtlCol="0">
            <a:spAutoFit/>
          </a:bodyPr>
          <a:lstStyle/>
          <a:p>
            <a:pPr algn="ctr"/>
            <a:r>
              <a:rPr lang="en-CA" dirty="0">
                <a:solidFill>
                  <a:schemeClr val="tx1">
                    <a:lumMod val="85000"/>
                    <a:lumOff val="15000"/>
                  </a:schemeClr>
                </a:solidFill>
              </a:rPr>
              <a:t>Purpose</a:t>
            </a:r>
          </a:p>
        </p:txBody>
      </p:sp>
      <p:sp>
        <p:nvSpPr>
          <p:cNvPr id="11" name="TextBox 10"/>
          <p:cNvSpPr txBox="1"/>
          <p:nvPr/>
        </p:nvSpPr>
        <p:spPr>
          <a:xfrm rot="16200000">
            <a:off x="281790" y="3262999"/>
            <a:ext cx="1472456" cy="646331"/>
          </a:xfrm>
          <a:prstGeom prst="rect">
            <a:avLst/>
          </a:prstGeom>
          <a:noFill/>
        </p:spPr>
        <p:txBody>
          <a:bodyPr wrap="square" rtlCol="0">
            <a:spAutoFit/>
          </a:bodyPr>
          <a:lstStyle/>
          <a:p>
            <a:pPr algn="ctr"/>
            <a:r>
              <a:rPr lang="en-CA" dirty="0">
                <a:solidFill>
                  <a:schemeClr val="tx1">
                    <a:lumMod val="85000"/>
                    <a:lumOff val="15000"/>
                  </a:schemeClr>
                </a:solidFill>
              </a:rPr>
              <a:t>Eligibility Criteria</a:t>
            </a:r>
          </a:p>
        </p:txBody>
      </p:sp>
      <p:sp>
        <p:nvSpPr>
          <p:cNvPr id="12" name="TextBox 11"/>
          <p:cNvSpPr txBox="1"/>
          <p:nvPr/>
        </p:nvSpPr>
        <p:spPr>
          <a:xfrm rot="16200000">
            <a:off x="227245" y="5541838"/>
            <a:ext cx="1581545" cy="646331"/>
          </a:xfrm>
          <a:prstGeom prst="rect">
            <a:avLst/>
          </a:prstGeom>
          <a:noFill/>
        </p:spPr>
        <p:txBody>
          <a:bodyPr wrap="square" rtlCol="0">
            <a:spAutoFit/>
          </a:bodyPr>
          <a:lstStyle/>
          <a:p>
            <a:pPr algn="ctr"/>
            <a:r>
              <a:rPr lang="en-CA" dirty="0">
                <a:solidFill>
                  <a:schemeClr val="tx1">
                    <a:lumMod val="85000"/>
                    <a:lumOff val="15000"/>
                  </a:schemeClr>
                </a:solidFill>
              </a:rPr>
              <a:t>Expected Outcomes</a:t>
            </a:r>
          </a:p>
        </p:txBody>
      </p:sp>
      <p:sp>
        <p:nvSpPr>
          <p:cNvPr id="13" name="Rectangle 12"/>
          <p:cNvSpPr/>
          <p:nvPr/>
        </p:nvSpPr>
        <p:spPr>
          <a:xfrm>
            <a:off x="1647944" y="1058957"/>
            <a:ext cx="7733448" cy="590931"/>
          </a:xfrm>
          <a:prstGeom prst="rect">
            <a:avLst/>
          </a:prstGeom>
        </p:spPr>
        <p:txBody>
          <a:bodyPr wrap="square">
            <a:spAutoFit/>
          </a:bodyPr>
          <a:lstStyle/>
          <a:p>
            <a:pPr>
              <a:lnSpc>
                <a:spcPct val="90000"/>
              </a:lnSpc>
              <a:spcAft>
                <a:spcPts val="600"/>
              </a:spcAft>
            </a:pPr>
            <a:r>
              <a:rPr lang="en-CA" dirty="0">
                <a:solidFill>
                  <a:schemeClr val="tx1">
                    <a:lumMod val="75000"/>
                    <a:lumOff val="25000"/>
                  </a:schemeClr>
                </a:solidFill>
                <a:ea typeface="Segoe UI" panose="020B0502040204020203" pitchFamily="34" charset="0"/>
                <a:cs typeface="Arial" panose="020B0604020202020204" pitchFamily="34" charset="0"/>
              </a:rPr>
              <a:t>To allow short-term entry for high-skilled workers (up to 30 days) and researchers (up to 120 days).</a:t>
            </a:r>
          </a:p>
        </p:txBody>
      </p:sp>
      <p:sp>
        <p:nvSpPr>
          <p:cNvPr id="14" name="Rectangle 13"/>
          <p:cNvSpPr/>
          <p:nvPr/>
        </p:nvSpPr>
        <p:spPr>
          <a:xfrm>
            <a:off x="1612202" y="2216560"/>
            <a:ext cx="3902466" cy="2739211"/>
          </a:xfrm>
          <a:prstGeom prst="rect">
            <a:avLst/>
          </a:prstGeom>
        </p:spPr>
        <p:txBody>
          <a:bodyPr wrap="square">
            <a:spAutoFit/>
          </a:bodyPr>
          <a:lstStyle/>
          <a:p>
            <a:pPr>
              <a:spcBef>
                <a:spcPts val="0"/>
              </a:spcBef>
              <a:spcAft>
                <a:spcPts val="600"/>
              </a:spcAft>
            </a:pPr>
            <a:r>
              <a:rPr lang="en-CA" b="1" dirty="0">
                <a:solidFill>
                  <a:schemeClr val="tx1">
                    <a:lumMod val="75000"/>
                    <a:lumOff val="25000"/>
                  </a:schemeClr>
                </a:solidFill>
                <a:ea typeface="Segoe UI" panose="020B0502040204020203" pitchFamily="34" charset="0"/>
                <a:cs typeface="Arial" panose="020B0604020202020204" pitchFamily="34" charset="0"/>
              </a:rPr>
              <a:t>High-skilled workers:</a:t>
            </a:r>
          </a:p>
          <a:p>
            <a:pPr marL="285750" indent="-285750">
              <a:spcBef>
                <a:spcPts val="0"/>
              </a:spcBef>
              <a:spcAft>
                <a:spcPts val="600"/>
              </a:spcAft>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Arial" panose="020B0604020202020204" pitchFamily="34" charset="0"/>
              </a:rPr>
              <a:t>Foreign nationals in professional and managerial occupations (</a:t>
            </a:r>
            <a:r>
              <a:rPr lang="en-CA" dirty="0">
                <a:solidFill>
                  <a:schemeClr val="tx1">
                    <a:lumMod val="75000"/>
                    <a:lumOff val="25000"/>
                  </a:schemeClr>
                </a:solidFill>
                <a:ea typeface="Segoe UI" panose="020B0502040204020203" pitchFamily="34" charset="0"/>
                <a:cs typeface="Arial" panose="020B0604020202020204" pitchFamily="34" charset="0"/>
              </a:rPr>
              <a:t>NOC skill type 0 or skill level A);</a:t>
            </a:r>
          </a:p>
          <a:p>
            <a:pPr marL="285750" indent="-285750">
              <a:spcBef>
                <a:spcPts val="0"/>
              </a:spcBef>
              <a:spcAft>
                <a:spcPts val="600"/>
              </a:spcAft>
              <a:buFont typeface="Arial" panose="020B0604020202020204" pitchFamily="34" charset="0"/>
              <a:buChar char="•"/>
            </a:pPr>
            <a:r>
              <a:rPr lang="en-CA" dirty="0">
                <a:solidFill>
                  <a:schemeClr val="tx1">
                    <a:lumMod val="75000"/>
                    <a:lumOff val="25000"/>
                  </a:schemeClr>
                </a:solidFill>
                <a:ea typeface="Segoe UI" panose="020B0502040204020203" pitchFamily="34" charset="0"/>
                <a:cs typeface="Arial" panose="020B0604020202020204" pitchFamily="34" charset="0"/>
              </a:rPr>
              <a:t>Coming to perform work for up to 15 or 30 consecutive calendar days and have not been granted an exemption under this public policy in the last 6 or 12 months</a:t>
            </a:r>
          </a:p>
        </p:txBody>
      </p:sp>
      <p:sp>
        <p:nvSpPr>
          <p:cNvPr id="15" name="Rectangle 14"/>
          <p:cNvSpPr/>
          <p:nvPr/>
        </p:nvSpPr>
        <p:spPr>
          <a:xfrm>
            <a:off x="1579684" y="5421461"/>
            <a:ext cx="8507899" cy="840230"/>
          </a:xfrm>
          <a:prstGeom prst="rect">
            <a:avLst/>
          </a:prstGeom>
        </p:spPr>
        <p:txBody>
          <a:bodyPr wrap="square">
            <a:spAutoFit/>
          </a:bodyPr>
          <a:lstStyle/>
          <a:p>
            <a:pPr marL="285750" indent="-285750">
              <a:lnSpc>
                <a:spcPct val="90000"/>
              </a:lnSpc>
              <a:spcAft>
                <a:spcPts val="600"/>
              </a:spcAft>
              <a:buFont typeface="Arial" panose="020B0604020202020204" pitchFamily="34" charset="0"/>
              <a:buChar char="•"/>
            </a:pPr>
            <a:r>
              <a:rPr lang="en-CA" dirty="0">
                <a:solidFill>
                  <a:schemeClr val="tx1">
                    <a:lumMod val="75000"/>
                    <a:lumOff val="25000"/>
                  </a:schemeClr>
                </a:solidFill>
                <a:ea typeface="Segoe UI" panose="020B0502040204020203" pitchFamily="34" charset="0"/>
                <a:cs typeface="Arial" panose="020B0604020202020204" pitchFamily="34" charset="0"/>
              </a:rPr>
              <a:t>Reduced administrative burden on employers and research institutions that need workers on a short-term basis to meet deadlines, expand operations or perform research.</a:t>
            </a:r>
          </a:p>
        </p:txBody>
      </p:sp>
      <p:sp>
        <p:nvSpPr>
          <p:cNvPr id="16" name="Rectangle 15"/>
          <p:cNvSpPr/>
          <p:nvPr/>
        </p:nvSpPr>
        <p:spPr>
          <a:xfrm>
            <a:off x="5855552" y="2216560"/>
            <a:ext cx="4232031" cy="2739211"/>
          </a:xfrm>
          <a:prstGeom prst="rect">
            <a:avLst/>
          </a:prstGeom>
        </p:spPr>
        <p:txBody>
          <a:bodyPr wrap="square">
            <a:spAutoFit/>
          </a:bodyPr>
          <a:lstStyle/>
          <a:p>
            <a:pPr>
              <a:spcBef>
                <a:spcPts val="0"/>
              </a:spcBef>
              <a:spcAft>
                <a:spcPts val="600"/>
              </a:spcAft>
            </a:pPr>
            <a:r>
              <a:rPr lang="en-CA" b="1" dirty="0">
                <a:solidFill>
                  <a:schemeClr val="tx1">
                    <a:lumMod val="75000"/>
                    <a:lumOff val="25000"/>
                  </a:schemeClr>
                </a:solidFill>
                <a:ea typeface="Segoe UI" panose="020B0502040204020203" pitchFamily="34" charset="0"/>
                <a:cs typeface="Arial" panose="020B0604020202020204" pitchFamily="34" charset="0"/>
              </a:rPr>
              <a:t>Researchers:</a:t>
            </a:r>
          </a:p>
          <a:p>
            <a:pPr marL="285750" indent="-285750">
              <a:spcBef>
                <a:spcPts val="0"/>
              </a:spcBef>
              <a:spcAft>
                <a:spcPts val="600"/>
              </a:spcAft>
              <a:buFont typeface="Arial" panose="020B0604020202020204" pitchFamily="34" charset="0"/>
              <a:buChar char="•"/>
            </a:pPr>
            <a:r>
              <a:rPr lang="en-CA" dirty="0">
                <a:solidFill>
                  <a:schemeClr val="tx1">
                    <a:lumMod val="75000"/>
                    <a:lumOff val="25000"/>
                  </a:schemeClr>
                </a:solidFill>
                <a:ea typeface="Segoe UI" panose="020B0502040204020203" pitchFamily="34" charset="0"/>
                <a:cs typeface="Arial" panose="020B0604020202020204" pitchFamily="34" charset="0"/>
              </a:rPr>
              <a:t>Coming to perform research at a Canadian publicly-funded, degree granting institution or affiliated research institution;</a:t>
            </a:r>
          </a:p>
          <a:p>
            <a:pPr marL="285750" indent="-285750">
              <a:spcBef>
                <a:spcPts val="0"/>
              </a:spcBef>
              <a:spcAft>
                <a:spcPts val="600"/>
              </a:spcAft>
              <a:buFont typeface="Arial" panose="020B0604020202020204" pitchFamily="34" charset="0"/>
              <a:buChar char="•"/>
            </a:pPr>
            <a:r>
              <a:rPr lang="en-CA" dirty="0">
                <a:solidFill>
                  <a:schemeClr val="tx1">
                    <a:lumMod val="75000"/>
                    <a:lumOff val="25000"/>
                  </a:schemeClr>
                </a:solidFill>
                <a:ea typeface="Segoe UI" panose="020B0502040204020203" pitchFamily="34" charset="0"/>
                <a:cs typeface="Arial" panose="020B0604020202020204" pitchFamily="34" charset="0"/>
              </a:rPr>
              <a:t>Coming to perform work for up to 120 days and have not been granted an exemption under this public policy in the last 12 months</a:t>
            </a:r>
          </a:p>
        </p:txBody>
      </p:sp>
      <p:cxnSp>
        <p:nvCxnSpPr>
          <p:cNvPr id="17" name="Straight Connector 16"/>
          <p:cNvCxnSpPr/>
          <p:nvPr/>
        </p:nvCxnSpPr>
        <p:spPr>
          <a:xfrm>
            <a:off x="5674443" y="2309192"/>
            <a:ext cx="0" cy="2553944"/>
          </a:xfrm>
          <a:prstGeom prst="line">
            <a:avLst/>
          </a:prstGeom>
          <a:ln>
            <a:solidFill>
              <a:schemeClr val="bg2">
                <a:lumMod val="75000"/>
              </a:schemeClr>
            </a:solidFill>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2023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6944" y="2223532"/>
            <a:ext cx="3062577" cy="1569660"/>
          </a:xfrm>
          <a:prstGeom prst="rect">
            <a:avLst/>
          </a:prstGeom>
          <a:noFill/>
          <a:ln>
            <a:noFill/>
          </a:ln>
        </p:spPr>
        <p:txBody>
          <a:bodyPr wrap="square" rtlCol="0">
            <a:spAutoFit/>
          </a:bodyPr>
          <a:lstStyle/>
          <a:p>
            <a:r>
              <a:rPr lang="en-CA" sz="1050" b="1"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IN-SCOPE SERVICES</a:t>
            </a:r>
          </a:p>
          <a:p>
            <a:endParaRPr lang="en-CA" sz="1050" b="1"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214313" indent="-214313" defTabSz="342900">
              <a:spcAft>
                <a:spcPts val="225"/>
              </a:spcAft>
              <a:buFont typeface="Wingdings" panose="05000000000000000000" pitchFamily="2" charset="2"/>
              <a:buChar char="ü"/>
            </a:pPr>
            <a:r>
              <a:rPr lang="en-CA" sz="1050"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Strategic information and guidance on a wide range of available immigration programs. </a:t>
            </a:r>
          </a:p>
          <a:p>
            <a:pPr marL="214313" indent="-214313" defTabSz="342900">
              <a:spcAft>
                <a:spcPts val="225"/>
              </a:spcAft>
              <a:buFont typeface="Wingdings" panose="05000000000000000000" pitchFamily="2" charset="2"/>
              <a:buChar char="ü"/>
            </a:pPr>
            <a:r>
              <a:rPr lang="en-CA" sz="1050"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Case-specific guidance and troubleshooting (where authorized).</a:t>
            </a:r>
          </a:p>
          <a:p>
            <a:pPr marL="214313" indent="-214313" defTabSz="342900">
              <a:spcAft>
                <a:spcPts val="225"/>
              </a:spcAft>
              <a:buFont typeface="Wingdings" panose="05000000000000000000" pitchFamily="2" charset="2"/>
              <a:buChar char="ü"/>
            </a:pPr>
            <a:r>
              <a:rPr lang="en-CA" sz="1050"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Status updates on an application. </a:t>
            </a:r>
          </a:p>
          <a:p>
            <a:pPr defTabSz="342900">
              <a:spcAft>
                <a:spcPts val="225"/>
              </a:spcAft>
            </a:pPr>
            <a:endParaRPr lang="en-CA" sz="700"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p:txBody>
      </p:sp>
      <p:sp>
        <p:nvSpPr>
          <p:cNvPr id="6" name="TextBox 5"/>
          <p:cNvSpPr txBox="1"/>
          <p:nvPr/>
        </p:nvSpPr>
        <p:spPr>
          <a:xfrm>
            <a:off x="6483646" y="2220071"/>
            <a:ext cx="3201785" cy="1416285"/>
          </a:xfrm>
          <a:prstGeom prst="rect">
            <a:avLst/>
          </a:prstGeom>
          <a:noFill/>
          <a:ln>
            <a:noFill/>
          </a:ln>
        </p:spPr>
        <p:txBody>
          <a:bodyPr wrap="square" rtlCol="0">
            <a:spAutoFit/>
          </a:bodyPr>
          <a:lstStyle/>
          <a:p>
            <a:r>
              <a:rPr lang="en-CA" sz="1050" b="1"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OUT OF SCOPE SERVICES</a:t>
            </a:r>
          </a:p>
          <a:p>
            <a:endParaRPr lang="en-CA" sz="1050" b="1"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endParaRPr>
          </a:p>
          <a:p>
            <a:pPr marL="214313" indent="-214313" defTabSz="342900">
              <a:lnSpc>
                <a:spcPct val="90000"/>
              </a:lnSpc>
              <a:spcAft>
                <a:spcPts val="450"/>
              </a:spcAft>
              <a:buFont typeface="Segoe UI" panose="020B0502040204020203" pitchFamily="34" charset="0"/>
              <a:buChar char="x"/>
            </a:pPr>
            <a:r>
              <a:rPr lang="en-CA" sz="1050"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Assessing Labour Market Impact Assessment (LMIA) exemptions.</a:t>
            </a:r>
          </a:p>
          <a:p>
            <a:pPr marL="214313" indent="-214313" defTabSz="342900">
              <a:lnSpc>
                <a:spcPct val="90000"/>
              </a:lnSpc>
              <a:spcAft>
                <a:spcPts val="450"/>
              </a:spcAft>
              <a:buFont typeface="Segoe UI" panose="020B0502040204020203" pitchFamily="34" charset="0"/>
              <a:buChar char="x"/>
            </a:pPr>
            <a:r>
              <a:rPr lang="en-CA" sz="1050"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Processing applications.                                                  </a:t>
            </a:r>
          </a:p>
          <a:p>
            <a:pPr marL="214313" indent="-214313" defTabSz="342900">
              <a:lnSpc>
                <a:spcPct val="90000"/>
              </a:lnSpc>
              <a:spcAft>
                <a:spcPts val="450"/>
              </a:spcAft>
              <a:buFont typeface="Segoe UI" panose="020B0502040204020203" pitchFamily="34" charset="0"/>
              <a:buChar char="x"/>
            </a:pPr>
            <a:r>
              <a:rPr lang="en-CA" sz="1050" i="1" dirty="0">
                <a:solidFill>
                  <a:schemeClr val="tx1">
                    <a:lumMod val="75000"/>
                    <a:lumOff val="25000"/>
                  </a:schemeClr>
                </a:solidFill>
                <a:latin typeface="Arial" panose="020B0604020202020204" pitchFamily="34" charset="0"/>
                <a:ea typeface="Segoe UI" panose="020B0502040204020203" pitchFamily="34" charset="0"/>
                <a:cs typeface="Arial" panose="020B0604020202020204" pitchFamily="34" charset="0"/>
              </a:rPr>
              <a:t>Faster processing (unless foreign national meets the eligibility criteria for two-week Global Skills Strategy processing, where applicable).</a:t>
            </a:r>
          </a:p>
        </p:txBody>
      </p:sp>
      <p:sp>
        <p:nvSpPr>
          <p:cNvPr id="7" name="TextBox 6"/>
          <p:cNvSpPr txBox="1"/>
          <p:nvPr/>
        </p:nvSpPr>
        <p:spPr>
          <a:xfrm>
            <a:off x="2041512" y="6099013"/>
            <a:ext cx="4236245" cy="230832"/>
          </a:xfrm>
          <a:prstGeom prst="rect">
            <a:avLst/>
          </a:prstGeom>
          <a:noFill/>
        </p:spPr>
        <p:txBody>
          <a:bodyPr wrap="square" rtlCol="0">
            <a:spAutoFit/>
          </a:bodyPr>
          <a:lstStyle/>
          <a:p>
            <a:r>
              <a:rPr lang="en-CA" sz="900" i="1" baseline="30000" dirty="0">
                <a:solidFill>
                  <a:prstClr val="black"/>
                </a:solidFill>
                <a:latin typeface="Segoe UI" panose="020B0502040204020203" pitchFamily="34" charset="0"/>
                <a:ea typeface="Segoe UI" panose="020B0502040204020203" pitchFamily="34" charset="0"/>
                <a:cs typeface="Segoe UI" panose="020B0502040204020203" pitchFamily="34" charset="0"/>
              </a:rPr>
              <a:t>1 </a:t>
            </a:r>
            <a:r>
              <a:rPr lang="en-CA" sz="900" i="1" dirty="0">
                <a:solidFill>
                  <a:prstClr val="black"/>
                </a:solidFill>
                <a:latin typeface="Segoe UI" panose="020B0502040204020203" pitchFamily="34" charset="0"/>
                <a:ea typeface="Segoe UI" panose="020B0502040204020203" pitchFamily="34" charset="0"/>
                <a:cs typeface="Segoe UI" panose="020B0502040204020203" pitchFamily="34" charset="0"/>
              </a:rPr>
              <a:t>The DSC is not responsible for processing applications.</a:t>
            </a:r>
          </a:p>
        </p:txBody>
      </p:sp>
      <p:grpSp>
        <p:nvGrpSpPr>
          <p:cNvPr id="8" name="Group 7"/>
          <p:cNvGrpSpPr/>
          <p:nvPr/>
        </p:nvGrpSpPr>
        <p:grpSpPr>
          <a:xfrm>
            <a:off x="2376365" y="1194400"/>
            <a:ext cx="7360358" cy="4342388"/>
            <a:chOff x="632627" y="1245446"/>
            <a:chExt cx="9813811" cy="5789850"/>
          </a:xfrm>
        </p:grpSpPr>
        <p:sp>
          <p:nvSpPr>
            <p:cNvPr id="9" name="Rectangle 8"/>
            <p:cNvSpPr/>
            <p:nvPr/>
          </p:nvSpPr>
          <p:spPr>
            <a:xfrm>
              <a:off x="632628" y="1245446"/>
              <a:ext cx="793555" cy="578985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nvGrpSpPr>
            <p:cNvPr id="10" name="Group 9"/>
            <p:cNvGrpSpPr/>
            <p:nvPr/>
          </p:nvGrpSpPr>
          <p:grpSpPr>
            <a:xfrm>
              <a:off x="632627" y="4469690"/>
              <a:ext cx="9813811" cy="1171661"/>
              <a:chOff x="1351128" y="4556103"/>
              <a:chExt cx="9813811" cy="1171661"/>
            </a:xfrm>
          </p:grpSpPr>
          <p:cxnSp>
            <p:nvCxnSpPr>
              <p:cNvPr id="11" name="Straight Connector 10"/>
              <p:cNvCxnSpPr/>
              <p:nvPr/>
            </p:nvCxnSpPr>
            <p:spPr>
              <a:xfrm>
                <a:off x="1358428" y="4556103"/>
                <a:ext cx="974541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51128" y="5727764"/>
                <a:ext cx="981381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13" name="Rectangle 12"/>
          <p:cNvSpPr/>
          <p:nvPr/>
        </p:nvSpPr>
        <p:spPr>
          <a:xfrm>
            <a:off x="3056450" y="1227389"/>
            <a:ext cx="6339480" cy="954107"/>
          </a:xfrm>
          <a:prstGeom prst="rect">
            <a:avLst/>
          </a:prstGeom>
        </p:spPr>
        <p:txBody>
          <a:bodyPr wrap="square">
            <a:spAutoFit/>
          </a:bodyPr>
          <a:lstStyle/>
          <a:p>
            <a:r>
              <a:rPr lang="en-US" sz="1400" dirty="0">
                <a:solidFill>
                  <a:schemeClr val="tx1">
                    <a:lumMod val="75000"/>
                    <a:lumOff val="25000"/>
                  </a:schemeClr>
                </a:solidFill>
              </a:rPr>
              <a:t>The Dedicated Service Channel (DSC) provides </a:t>
            </a:r>
            <a:r>
              <a:rPr lang="en-US" sz="1400" b="1" dirty="0">
                <a:solidFill>
                  <a:schemeClr val="tx1">
                    <a:lumMod val="75000"/>
                    <a:lumOff val="25000"/>
                  </a:schemeClr>
                </a:solidFill>
              </a:rPr>
              <a:t>select employers making significant investments in Canada </a:t>
            </a:r>
            <a:r>
              <a:rPr lang="en-US" sz="1400" dirty="0">
                <a:solidFill>
                  <a:schemeClr val="tx1">
                    <a:lumMod val="75000"/>
                    <a:lumOff val="25000"/>
                  </a:schemeClr>
                </a:solidFill>
              </a:rPr>
              <a:t>or</a:t>
            </a:r>
            <a:r>
              <a:rPr lang="en-US" sz="1400" b="1" dirty="0">
                <a:solidFill>
                  <a:schemeClr val="tx1">
                    <a:lumMod val="75000"/>
                    <a:lumOff val="25000"/>
                  </a:schemeClr>
                </a:solidFill>
              </a:rPr>
              <a:t> top academics </a:t>
            </a:r>
            <a:r>
              <a:rPr lang="en-US" sz="1400" dirty="0">
                <a:solidFill>
                  <a:schemeClr val="tx1">
                    <a:lumMod val="75000"/>
                    <a:lumOff val="25000"/>
                  </a:schemeClr>
                </a:solidFill>
              </a:rPr>
              <a:t>with personalized client service to facilitate their immigration needs.</a:t>
            </a:r>
            <a:r>
              <a:rPr lang="en-CA" sz="1400" baseline="30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 </a:t>
            </a:r>
            <a:r>
              <a:rPr lang="en-CA" sz="1400" dirty="0">
                <a:solidFill>
                  <a:schemeClr val="tx1">
                    <a:lumMod val="75000"/>
                    <a:lumOff val="25000"/>
                  </a:schemeClr>
                </a:solidFill>
              </a:rPr>
              <a:t>Eligible companies are linked with a dedicated “account manager” who can provide the following range of </a:t>
            </a:r>
            <a:r>
              <a:rPr lang="en-US" sz="1400" dirty="0">
                <a:solidFill>
                  <a:schemeClr val="tx1">
                    <a:lumMod val="75000"/>
                    <a:lumOff val="25000"/>
                  </a:schemeClr>
                </a:solidFill>
              </a:rPr>
              <a:t>services:</a:t>
            </a:r>
            <a:endParaRPr lang="en-CA" sz="1400" dirty="0">
              <a:solidFill>
                <a:schemeClr val="tx1">
                  <a:lumMod val="75000"/>
                  <a:lumOff val="25000"/>
                </a:schemeClr>
              </a:solidFill>
            </a:endParaRPr>
          </a:p>
        </p:txBody>
      </p:sp>
      <p:sp>
        <p:nvSpPr>
          <p:cNvPr id="14" name="Rectangle 13"/>
          <p:cNvSpPr/>
          <p:nvPr/>
        </p:nvSpPr>
        <p:spPr>
          <a:xfrm>
            <a:off x="3039639" y="3737690"/>
            <a:ext cx="6628979" cy="523220"/>
          </a:xfrm>
          <a:prstGeom prst="rect">
            <a:avLst/>
          </a:prstGeom>
        </p:spPr>
        <p:txBody>
          <a:bodyPr wrap="square">
            <a:spAutoFit/>
          </a:bodyPr>
          <a:lstStyle/>
          <a:p>
            <a:r>
              <a:rPr lang="en-CA" sz="1400" dirty="0">
                <a:solidFill>
                  <a:schemeClr val="tx1">
                    <a:lumMod val="75000"/>
                    <a:lumOff val="25000"/>
                  </a:schemeClr>
                </a:solidFill>
                <a:ea typeface="Segoe UI" panose="020B0502040204020203" pitchFamily="34" charset="0"/>
                <a:cs typeface="Arial" panose="020B0604020202020204" pitchFamily="34" charset="0"/>
              </a:rPr>
              <a:t>Only companies or research chairs that are referred by designated </a:t>
            </a:r>
            <a:r>
              <a:rPr lang="en-CA" sz="1400" b="1" dirty="0">
                <a:solidFill>
                  <a:schemeClr val="tx1">
                    <a:lumMod val="75000"/>
                    <a:lumOff val="25000"/>
                  </a:schemeClr>
                </a:solidFill>
                <a:ea typeface="Segoe UI" panose="020B0502040204020203" pitchFamily="34" charset="0"/>
                <a:cs typeface="Arial" panose="020B0604020202020204" pitchFamily="34" charset="0"/>
              </a:rPr>
              <a:t>referral partners</a:t>
            </a:r>
            <a:r>
              <a:rPr lang="en-CA" sz="1400" dirty="0">
                <a:solidFill>
                  <a:schemeClr val="tx1">
                    <a:lumMod val="75000"/>
                    <a:lumOff val="25000"/>
                  </a:schemeClr>
                </a:solidFill>
                <a:ea typeface="Segoe UI" panose="020B0502040204020203" pitchFamily="34" charset="0"/>
                <a:cs typeface="Arial" panose="020B0604020202020204" pitchFamily="34" charset="0"/>
              </a:rPr>
              <a:t>, established via Memoranda of Understanding (MOUs), can access the DSC. </a:t>
            </a:r>
            <a:endParaRPr lang="en-CA" sz="1400" b="1" dirty="0">
              <a:solidFill>
                <a:schemeClr val="tx1">
                  <a:lumMod val="75000"/>
                  <a:lumOff val="25000"/>
                </a:schemeClr>
              </a:solidFill>
            </a:endParaRPr>
          </a:p>
        </p:txBody>
      </p:sp>
      <p:sp>
        <p:nvSpPr>
          <p:cNvPr id="15" name="Rectangle 14"/>
          <p:cNvSpPr/>
          <p:nvPr/>
        </p:nvSpPr>
        <p:spPr>
          <a:xfrm>
            <a:off x="3039639" y="4617473"/>
            <a:ext cx="6612167" cy="738664"/>
          </a:xfrm>
          <a:prstGeom prst="rect">
            <a:avLst/>
          </a:prstGeom>
        </p:spPr>
        <p:txBody>
          <a:bodyPr wrap="square">
            <a:spAutoFit/>
          </a:bodyPr>
          <a:lstStyle/>
          <a:p>
            <a:pPr marL="214313" indent="-214313">
              <a:buFont typeface="Arial" panose="020B0604020202020204" pitchFamily="34" charset="0"/>
              <a:buChar char="•"/>
            </a:pPr>
            <a:r>
              <a:rPr lang="en-CA" sz="1400" dirty="0">
                <a:solidFill>
                  <a:schemeClr val="tx1">
                    <a:lumMod val="75000"/>
                    <a:lumOff val="25000"/>
                  </a:schemeClr>
                </a:solidFill>
                <a:ea typeface="Segoe UI" panose="020B0502040204020203" pitchFamily="34" charset="0"/>
                <a:cs typeface="Arial" panose="020B0604020202020204" pitchFamily="34" charset="0"/>
              </a:rPr>
              <a:t>Companies are incentivized to invest in and/or relocate to Canada.</a:t>
            </a:r>
          </a:p>
          <a:p>
            <a:pPr marL="214313" indent="-214313">
              <a:buFont typeface="Arial" panose="020B0604020202020204" pitchFamily="34" charset="0"/>
              <a:buChar char="•"/>
            </a:pPr>
            <a:r>
              <a:rPr lang="en-CA" sz="1400" dirty="0">
                <a:solidFill>
                  <a:schemeClr val="tx1">
                    <a:lumMod val="75000"/>
                    <a:lumOff val="25000"/>
                  </a:schemeClr>
                </a:solidFill>
                <a:ea typeface="Segoe UI" panose="020B0502040204020203" pitchFamily="34" charset="0"/>
                <a:cs typeface="Arial" panose="020B0604020202020204" pitchFamily="34" charset="0"/>
              </a:rPr>
              <a:t>Companies are provided with tailored client service and information to navigate the immigration system.</a:t>
            </a:r>
          </a:p>
        </p:txBody>
      </p:sp>
      <p:sp>
        <p:nvSpPr>
          <p:cNvPr id="16" name="TextBox 15"/>
          <p:cNvSpPr txBox="1"/>
          <p:nvPr/>
        </p:nvSpPr>
        <p:spPr>
          <a:xfrm rot="16200000">
            <a:off x="1493463" y="2188059"/>
            <a:ext cx="2360972" cy="307777"/>
          </a:xfrm>
          <a:prstGeom prst="rect">
            <a:avLst/>
          </a:prstGeom>
          <a:noFill/>
        </p:spPr>
        <p:txBody>
          <a:bodyPr wrap="square" rtlCol="0">
            <a:spAutoFit/>
          </a:bodyPr>
          <a:lstStyle/>
          <a:p>
            <a:pPr algn="ctr"/>
            <a:r>
              <a:rPr lang="en-CA" sz="1400" b="1" dirty="0">
                <a:solidFill>
                  <a:schemeClr val="tx1">
                    <a:lumMod val="75000"/>
                    <a:lumOff val="25000"/>
                  </a:schemeClr>
                </a:solidFill>
              </a:rPr>
              <a:t>Purpose</a:t>
            </a:r>
          </a:p>
        </p:txBody>
      </p:sp>
      <p:sp>
        <p:nvSpPr>
          <p:cNvPr id="17" name="TextBox 16"/>
          <p:cNvSpPr txBox="1"/>
          <p:nvPr/>
        </p:nvSpPr>
        <p:spPr>
          <a:xfrm rot="16200000">
            <a:off x="2140338" y="3807315"/>
            <a:ext cx="1067229" cy="523220"/>
          </a:xfrm>
          <a:prstGeom prst="rect">
            <a:avLst/>
          </a:prstGeom>
          <a:noFill/>
        </p:spPr>
        <p:txBody>
          <a:bodyPr wrap="square" rtlCol="0">
            <a:spAutoFit/>
          </a:bodyPr>
          <a:lstStyle/>
          <a:p>
            <a:pPr algn="ctr"/>
            <a:r>
              <a:rPr lang="en-CA" sz="1400" b="1" dirty="0">
                <a:solidFill>
                  <a:schemeClr val="tx1">
                    <a:lumMod val="75000"/>
                    <a:lumOff val="25000"/>
                  </a:schemeClr>
                </a:solidFill>
              </a:rPr>
              <a:t>Access to the DSC</a:t>
            </a:r>
          </a:p>
        </p:txBody>
      </p:sp>
      <p:sp>
        <p:nvSpPr>
          <p:cNvPr id="18" name="TextBox 17"/>
          <p:cNvSpPr txBox="1"/>
          <p:nvPr/>
        </p:nvSpPr>
        <p:spPr>
          <a:xfrm rot="16200000">
            <a:off x="2157841" y="4742504"/>
            <a:ext cx="1032218" cy="523220"/>
          </a:xfrm>
          <a:prstGeom prst="rect">
            <a:avLst/>
          </a:prstGeom>
          <a:noFill/>
        </p:spPr>
        <p:txBody>
          <a:bodyPr wrap="square" rtlCol="0">
            <a:spAutoFit/>
          </a:bodyPr>
          <a:lstStyle/>
          <a:p>
            <a:pPr algn="ctr"/>
            <a:r>
              <a:rPr lang="en-CA" sz="1400" b="1" dirty="0">
                <a:solidFill>
                  <a:schemeClr val="tx1">
                    <a:lumMod val="75000"/>
                    <a:lumOff val="25000"/>
                  </a:schemeClr>
                </a:solidFill>
              </a:rPr>
              <a:t>Expected Outcomes</a:t>
            </a:r>
          </a:p>
        </p:txBody>
      </p:sp>
      <p:cxnSp>
        <p:nvCxnSpPr>
          <p:cNvPr id="19" name="Straight Connector 18"/>
          <p:cNvCxnSpPr/>
          <p:nvPr/>
        </p:nvCxnSpPr>
        <p:spPr>
          <a:xfrm>
            <a:off x="5971561" y="2529166"/>
            <a:ext cx="0" cy="1209562"/>
          </a:xfrm>
          <a:prstGeom prst="line">
            <a:avLst/>
          </a:prstGeom>
          <a:ln>
            <a:solidFill>
              <a:schemeClr val="bg2">
                <a:lumMod val="75000"/>
              </a:schemeClr>
            </a:solidFill>
            <a:prstDash val="dash"/>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2376365" y="815211"/>
            <a:ext cx="7292252" cy="400110"/>
          </a:xfrm>
          <a:prstGeom prst="rect">
            <a:avLst/>
          </a:prstGeom>
          <a:solidFill>
            <a:schemeClr val="accent5"/>
          </a:solidFill>
        </p:spPr>
        <p:txBody>
          <a:bodyPr wrap="square" rtlCol="0">
            <a:spAutoFit/>
          </a:bodyPr>
          <a:lstStyle/>
          <a:p>
            <a:pPr algn="ctr"/>
            <a:r>
              <a:rPr lang="en-CA" sz="2000" b="1" dirty="0">
                <a:solidFill>
                  <a:prstClr val="white"/>
                </a:solidFill>
                <a:latin typeface="Arial" panose="020B0604020202020204" pitchFamily="34" charset="0"/>
                <a:ea typeface="Segoe UI" panose="020B0502040204020203" pitchFamily="34" charset="0"/>
                <a:cs typeface="Arial" panose="020B0604020202020204" pitchFamily="34" charset="0"/>
              </a:rPr>
              <a:t>DEDICATED SERVICE CHANNEL</a:t>
            </a:r>
            <a:endParaRPr lang="en-US" sz="2000" b="1" dirty="0">
              <a:solidFill>
                <a:prstClr val="black"/>
              </a:solidFill>
              <a:latin typeface="Arial" panose="020B0604020202020204" pitchFamily="34"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1502924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7070428|-11238614|-12224329|-8241002|-10987430|IRCC&quot;,&quot;Id&quot;:&quot;6526ecb0383146267c16d16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8268</TotalTime>
  <Words>3319</Words>
  <Application>Microsoft Office PowerPoint</Application>
  <PresentationFormat>Widescreen</PresentationFormat>
  <Paragraphs>279</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Regular</vt:lpstr>
      <vt:lpstr>Calibri</vt:lpstr>
      <vt:lpstr>Calibri Light</vt:lpstr>
      <vt:lpstr>Segoe UI</vt:lpstr>
      <vt:lpstr>Segoe UI Semibold</vt:lpstr>
      <vt:lpstr>Wingdings</vt:lpstr>
      <vt:lpstr>Custom Design</vt:lpstr>
      <vt:lpstr>3_Custom Design</vt:lpstr>
      <vt:lpstr>PowerPoint Presentation</vt:lpstr>
      <vt:lpstr>TEER Categories</vt:lpstr>
      <vt:lpstr>Advice on NOC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More Information?</vt:lpstr>
    </vt:vector>
  </TitlesOfParts>
  <Company>IRCC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Desnoyers-Hamel.Antoine</dc:creator>
  <cp:lastModifiedBy>Melissa Syer</cp:lastModifiedBy>
  <cp:revision>184</cp:revision>
  <dcterms:created xsi:type="dcterms:W3CDTF">2023-10-11T15:30:38Z</dcterms:created>
  <dcterms:modified xsi:type="dcterms:W3CDTF">2023-12-04T21:00:33Z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525872336</vt:i4>
  </property>
  <property fmtid="{D5CDD505-2E9C-101B-9397-08002B2CF9AE}" pid="3" name="_NewReviewCycle">
    <vt:lpwstr/>
  </property>
  <property fmtid="{D5CDD505-2E9C-101B-9397-08002B2CF9AE}" pid="4" name="_EmailSubject">
    <vt:lpwstr>IRCC Fall Learning Series 2023 - Global Skills Strategy (GSS)</vt:lpwstr>
  </property>
  <property fmtid="{D5CDD505-2E9C-101B-9397-08002B2CF9AE}" pid="5" name="_AuthorEmail">
    <vt:lpwstr>IRCC.promotion-promotion.IRCC@cic.gc.ca</vt:lpwstr>
  </property>
  <property fmtid="{D5CDD505-2E9C-101B-9397-08002B2CF9AE}" pid="6" name="_AuthorEmailDisplayName">
    <vt:lpwstr>promotion / promotion (IRCC)</vt:lpwstr>
  </property>
  <property fmtid="{D5CDD505-2E9C-101B-9397-08002B2CF9AE}" pid="7" name="_PreviousAdHocReviewCycleID">
    <vt:i4>-175031003</vt:i4>
  </property>
</Properties>
</file>